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34.jpeg" ContentType="image/jpe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jpeg" ContentType="image/jpeg"/>
  <Override PartName="/ppt/media/image42.png" ContentType="image/png"/>
  <Override PartName="/ppt/media/image32.png" ContentType="image/png"/>
  <Override PartName="/ppt/media/image33.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comments/comment4.xml" ContentType="application/vnd.openxmlformats-officedocument.presentationml.comment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28.xml" ContentType="application/vnd.openxmlformats-officedocument.presentationml.notesSlide+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6.xml.rels" ContentType="application/vnd.openxmlformats-package.relationships+xml"/>
  <Override PartName="/ppt/notesSlides/_rels/notesSlide19.xml.rels" ContentType="application/vnd.openxmlformats-package.relationships+xml"/>
  <Override PartName="/ppt/notesSlides/_rels/notesSlide28.xml.rels" ContentType="application/vnd.openxmlformats-package.relationships+xml"/>
  <Override PartName="/ppt/presProps.xml" ContentType="application/vnd.openxmlformats-officedocument.presentationml.presProps+xml"/>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Lst>
  <p:sldSz cx="12192000" cy="6858000"/>
  <p:notesSz cx="7772400" cy="10058400"/>
</p:presentation>
</file>

<file path=ppt/commentAuthors.xml><?xml version="1.0" encoding="utf-8"?>
<p:cmAuthorLst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presProps" Target="presProps.xml"/><Relationship Id="rId42" Type="http://schemas.openxmlformats.org/officeDocument/2006/relationships/commentAuthors" Target="commentAuthors.xml"/>
</Relationships>
</file>

<file path=ppt/comments/comment4.xml><?xml version="1.0" encoding="utf-8"?>
<p:cmLst xmlns:p="http://schemas.openxmlformats.org/presentationml/2006/main">
  <p:cm authorId="0" dt="2022-09-11T00:40:22.000000000" idx="1">
    <p:pos x="0" y="0"/>
    <p:text>Beethoven
Bach
Schubert
Mozart
Brahms
Cambini
Dvorak
Ravel
Faure
Haydn
</p:text>
  </p:cm>
</p:cmLst>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s-ES" sz="1800" spc="-1" strike="noStrike">
                <a:solidFill>
                  <a:srgbClr val="000000"/>
                </a:solidFill>
                <a:latin typeface="Calibri"/>
              </a:rPr>
              <a:t>Pulse para desplazar la diapositiva</a:t>
            </a:r>
            <a:endParaRPr b="0" lang="es-ES" sz="1800" spc="-1" strike="noStrike">
              <a:solidFill>
                <a:srgbClr val="000000"/>
              </a:solidFill>
              <a:latin typeface="Calibri"/>
            </a:endParaRPr>
          </a:p>
        </p:txBody>
      </p:sp>
      <p:sp>
        <p:nvSpPr>
          <p:cNvPr id="39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s-CO" sz="2000" spc="-1" strike="noStrike">
                <a:latin typeface="Arial"/>
              </a:rPr>
              <a:t>Pulse para editar el formato de las notas</a:t>
            </a:r>
            <a:endParaRPr b="0" lang="es-CO" sz="2000" spc="-1" strike="noStrike">
              <a:latin typeface="Arial"/>
            </a:endParaRPr>
          </a:p>
        </p:txBody>
      </p:sp>
      <p:sp>
        <p:nvSpPr>
          <p:cNvPr id="39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s-CO" sz="1400" spc="-1" strike="noStrike">
                <a:latin typeface="Times New Roman"/>
              </a:rPr>
              <a:t>&lt;cabecera&gt;</a:t>
            </a:r>
            <a:endParaRPr b="0" lang="es-CO" sz="1400" spc="-1" strike="noStrike">
              <a:latin typeface="Times New Roman"/>
            </a:endParaRPr>
          </a:p>
        </p:txBody>
      </p:sp>
      <p:sp>
        <p:nvSpPr>
          <p:cNvPr id="392"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s-CO" sz="1400" spc="-1" strike="noStrike">
                <a:latin typeface="Times New Roman"/>
              </a:rPr>
              <a:t>&lt;fecha/hora&gt;</a:t>
            </a:r>
            <a:endParaRPr b="0" lang="es-CO" sz="1400" spc="-1" strike="noStrike">
              <a:latin typeface="Times New Roman"/>
            </a:endParaRPr>
          </a:p>
        </p:txBody>
      </p:sp>
      <p:sp>
        <p:nvSpPr>
          <p:cNvPr id="393"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s-CO" sz="1400" spc="-1" strike="noStrike">
                <a:latin typeface="Times New Roman"/>
              </a:rPr>
              <a:t>&lt;pie de página&gt;</a:t>
            </a:r>
            <a:endParaRPr b="0" lang="es-CO" sz="1400" spc="-1" strike="noStrike">
              <a:latin typeface="Times New Roman"/>
            </a:endParaRPr>
          </a:p>
        </p:txBody>
      </p:sp>
      <p:sp>
        <p:nvSpPr>
          <p:cNvPr id="394"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D53F5A4B-6CDC-416C-A0EC-96694F6D1D95}" type="slidenum">
              <a:rPr b="0" lang="es-CO" sz="1400" spc="-1" strike="noStrike">
                <a:latin typeface="Times New Roman"/>
              </a:rPr>
              <a:t>&lt;número&gt;</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533520" y="764280"/>
            <a:ext cx="6704640" cy="3771360"/>
          </a:xfrm>
          <a:prstGeom prst="rect">
            <a:avLst/>
          </a:prstGeom>
          <a:ln w="0">
            <a:noFill/>
          </a:ln>
        </p:spPr>
      </p:sp>
      <p:sp>
        <p:nvSpPr>
          <p:cNvPr id="56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2600" spc="-1" strike="noStrike">
                <a:latin typeface="Calibri"/>
                <a:ea typeface="Arial"/>
              </a:rPr>
              <a:t>Esta clase de representaciones son utilizadas habitualmente para mostrar el espectro de una señal de audio. De la representación del espectrograma derivan los llamados cromagramas. Su propósito es reducir la información del espectrograma a unas pocas filas de valores, habitualmente doce.</a:t>
            </a:r>
            <a:endParaRPr b="0" lang="es-CO" sz="2600" spc="-1" strike="noStrike">
              <a:latin typeface="Arial"/>
            </a:endParaRPr>
          </a:p>
          <a:p>
            <a:pPr marL="216000" indent="-216000" algn="just"/>
            <a:endParaRPr b="0" lang="es-CO" sz="2600" spc="-1" strike="noStrike">
              <a:latin typeface="Arial"/>
            </a:endParaRPr>
          </a:p>
          <a:p>
            <a:pPr marL="216000" indent="-216000" algn="just"/>
            <a:r>
              <a:rPr b="0" lang="es-CO" sz="2600" spc="-1" strike="noStrike">
                <a:latin typeface="Calibri"/>
                <a:ea typeface="Arial"/>
              </a:rPr>
              <a:t>Para extraerlos se usa la TRF (fourier)</a:t>
            </a:r>
            <a:endParaRPr b="0" lang="es-CO" sz="26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533520" y="764280"/>
            <a:ext cx="6704640" cy="3771360"/>
          </a:xfrm>
          <a:prstGeom prst="rect">
            <a:avLst/>
          </a:prstGeom>
          <a:ln w="0">
            <a:noFill/>
          </a:ln>
        </p:spPr>
      </p:sp>
      <p:sp>
        <p:nvSpPr>
          <p:cNvPr id="567" name="PlaceHolder 2"/>
          <p:cNvSpPr>
            <a:spLocks noGrp="1"/>
          </p:cNvSpPr>
          <p:nvPr>
            <p:ph type="body"/>
          </p:nvPr>
        </p:nvSpPr>
        <p:spPr>
          <a:xfrm>
            <a:off x="777240" y="4777560"/>
            <a:ext cx="6217560" cy="4816800"/>
          </a:xfrm>
          <a:prstGeom prst="rect">
            <a:avLst/>
          </a:prstGeom>
          <a:noFill/>
          <a:ln w="0">
            <a:noFill/>
          </a:ln>
        </p:spPr>
        <p:txBody>
          <a:bodyPr lIns="0" rIns="0" tIns="0" bIns="0" anchor="t">
            <a:noAutofit/>
          </a:bodyPr>
          <a:p>
            <a:r>
              <a:rPr b="0" lang="es-CO" sz="2000" spc="-1" strike="noStrike">
                <a:latin typeface="Arial"/>
                <a:ea typeface="Microsoft YaHei"/>
              </a:rPr>
              <a:t>Son coeﬁcientes para la representación audible (por Davis y Mermelstein en decada de los 80). Estos surgen de la necesidad de reconocimiento sonoro, para extraer características importantes y eliminar (lo </a:t>
            </a:r>
            <a:r>
              <a:rPr b="0" lang="es-CO" sz="2000" spc="-1" strike="noStrike">
                <a:latin typeface="Arial"/>
              </a:rPr>
              <a:t>que no aporta nada al proceso de reconocimiento) la suciedad como el ruido de fondo, emociones, volumen, tono, etc.</a:t>
            </a:r>
            <a:endParaRPr b="0" lang="es-CO" sz="2000" spc="-1" strike="noStrike">
              <a:latin typeface="Arial"/>
            </a:endParaRPr>
          </a:p>
          <a:p>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Separar la señal en pequeños tramos (20).</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 c/u aplicar la TRF discreta y hallar potencia.</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Aplicar el banco de filtros de la Escala Mel al espectro obtenido en el paso 2) y sumar las energías en cada uno de ellos.</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Tomar el logaritmo de todas las energías de cada frecuencia mel</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Aplicarle la transformada de coseno discreta a estos logaritmos.</a:t>
            </a:r>
            <a:endParaRPr b="0" lang="es-CO"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533520" y="764280"/>
            <a:ext cx="6704640" cy="3771360"/>
          </a:xfrm>
          <a:prstGeom prst="rect">
            <a:avLst/>
          </a:prstGeom>
          <a:ln w="0">
            <a:noFill/>
          </a:ln>
        </p:spPr>
      </p:sp>
      <p:sp>
        <p:nvSpPr>
          <p:cNvPr id="569" name="PlaceHolder 2"/>
          <p:cNvSpPr>
            <a:spLocks noGrp="1"/>
          </p:cNvSpPr>
          <p:nvPr>
            <p:ph type="body"/>
          </p:nvPr>
        </p:nvSpPr>
        <p:spPr>
          <a:xfrm>
            <a:off x="777240" y="4777560"/>
            <a:ext cx="6217560" cy="4816800"/>
          </a:xfrm>
          <a:prstGeom prst="rect">
            <a:avLst/>
          </a:prstGeom>
          <a:noFill/>
          <a:ln w="0">
            <a:noFill/>
          </a:ln>
        </p:spPr>
        <p:txBody>
          <a:bodyPr lIns="0" rIns="0" tIns="0" bIns="0" anchor="t">
            <a:noAutofit/>
          </a:bodyPr>
          <a:p>
            <a:r>
              <a:rPr b="0" lang="es-CO" sz="2000" spc="-1" strike="noStrike">
                <a:latin typeface="Arial"/>
                <a:ea typeface="Microsoft YaHei"/>
              </a:rPr>
              <a:t>Son coeﬁcientes para la representación audible (por Davis y Mermelstein en decada de los 80). Estos surgen de la necesidad de reconocimiento sonoro, para extraer características importantes y eliminar (lo </a:t>
            </a:r>
            <a:r>
              <a:rPr b="0" lang="es-CO" sz="2000" spc="-1" strike="noStrike">
                <a:latin typeface="Arial"/>
              </a:rPr>
              <a:t>que no aporta nada al proceso de reconocimiento) la suciedad como el ruido de fondo, emociones, volumen, tono, etc.</a:t>
            </a:r>
            <a:endParaRPr b="0" lang="es-CO" sz="2000" spc="-1" strike="noStrike">
              <a:latin typeface="Arial"/>
            </a:endParaRPr>
          </a:p>
          <a:p>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Separar la señal en pequeños tramos (20).</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 c/u aplicar la TRF discreta y hallar potencia.</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Aplicar el banco de filtros de la Escala Mel al espectro obtenido en el paso 2) y sumar las energías en cada uno de ellos.</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Tomar el logaritmo de todas las energías de cada frecuencia mel</a:t>
            </a:r>
            <a:endParaRPr b="0" lang="es-CO" sz="2000" spc="-1" strike="noStrike">
              <a:latin typeface="Arial"/>
            </a:endParaRPr>
          </a:p>
          <a:p>
            <a:pPr marL="216000" indent="-216000">
              <a:buClr>
                <a:srgbClr val="000000"/>
              </a:buClr>
              <a:buFont typeface="StarSymbol"/>
              <a:buAutoNum type="arabicParenR"/>
            </a:pPr>
            <a:r>
              <a:rPr b="0" lang="es-CO" sz="2000" spc="-1" strike="noStrike">
                <a:latin typeface="Arial"/>
              </a:rPr>
              <a:t>    </a:t>
            </a:r>
            <a:r>
              <a:rPr b="0" lang="es-CO" sz="2000" spc="-1" strike="noStrike">
                <a:latin typeface="Arial"/>
              </a:rPr>
              <a:t>Aplicarle la transformada de coseno discreta a estos logaritmos.</a:t>
            </a:r>
            <a:endParaRPr b="0" lang="es-CO"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533520" y="764280"/>
            <a:ext cx="6704640" cy="3771360"/>
          </a:xfrm>
          <a:prstGeom prst="rect">
            <a:avLst/>
          </a:prstGeom>
          <a:ln w="0">
            <a:noFill/>
          </a:ln>
        </p:spPr>
      </p:sp>
      <p:sp>
        <p:nvSpPr>
          <p:cNvPr id="57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2400" spc="-1" strike="noStrike">
                <a:latin typeface="Calibri"/>
                <a:ea typeface="Calibri"/>
              </a:rPr>
              <a:t>se puede observar que al mantener las 15 primeras características se puede conservar cerca del 93% del total de la información</a:t>
            </a:r>
            <a:endParaRPr b="0" lang="es-CO" sz="2400" spc="-1" strike="noStrike">
              <a:latin typeface="Arial"/>
            </a:endParaRPr>
          </a:p>
          <a:p>
            <a:pPr marL="216000" indent="-216000" algn="just"/>
            <a:endParaRPr b="0" lang="es-CO" sz="2400" spc="-1" strike="noStrike">
              <a:latin typeface="Arial"/>
            </a:endParaRPr>
          </a:p>
          <a:p>
            <a:pPr marL="216000" indent="-216000" algn="just"/>
            <a:r>
              <a:rPr b="0" lang="es-CO" sz="2400" spc="-1" strike="noStrike">
                <a:latin typeface="Calibri"/>
                <a:ea typeface="Calibri"/>
              </a:rPr>
              <a:t>sacrificando un aproximado al 7% de la información puedo reducir la cantidad de entradas a casi la mitad</a:t>
            </a:r>
            <a:endParaRPr b="0" lang="es-CO" sz="24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533520" y="764280"/>
            <a:ext cx="6704640" cy="3771360"/>
          </a:xfrm>
          <a:prstGeom prst="rect">
            <a:avLst/>
          </a:prstGeom>
          <a:ln w="0">
            <a:noFill/>
          </a:ln>
        </p:spPr>
      </p:sp>
      <p:sp>
        <p:nvSpPr>
          <p:cNvPr id="57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1100" spc="-1" strike="noStrike">
                <a:latin typeface="Calibri"/>
                <a:ea typeface="Calibri"/>
              </a:rPr>
              <a:t>Conv1D, UpSampling1D, MaxPooling1D, GlobalAveragePooling1D y Flatten</a:t>
            </a:r>
            <a:endParaRPr b="0" lang="es-CO"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533520" y="764280"/>
            <a:ext cx="6704640" cy="3771360"/>
          </a:xfrm>
          <a:prstGeom prst="rect">
            <a:avLst/>
          </a:prstGeom>
          <a:ln w="0">
            <a:noFill/>
          </a:ln>
        </p:spPr>
      </p:sp>
      <p:sp>
        <p:nvSpPr>
          <p:cNvPr id="57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1" lang="es-CO" sz="1400" spc="-1" strike="noStrike">
                <a:solidFill>
                  <a:srgbClr val="ea5611"/>
                </a:solidFill>
                <a:latin typeface="Cambria"/>
                <a:ea typeface=""/>
              </a:rPr>
              <a:t>Siguientes pasos</a:t>
            </a:r>
            <a:endParaRPr b="0" lang="es-CO" sz="1400" spc="-1" strike="noStrike">
              <a:latin typeface="Arial"/>
            </a:endParaRPr>
          </a:p>
          <a:p>
            <a:endParaRPr b="0" lang="es-CO" sz="1400" spc="-1" strike="noStrike">
              <a:latin typeface="Arial"/>
            </a:endParaRPr>
          </a:p>
          <a:p>
            <a:r>
              <a:rPr b="1" lang="es-CO" sz="1400" spc="-1" strike="noStrike">
                <a:solidFill>
                  <a:srgbClr val="ea5611"/>
                </a:solidFill>
                <a:latin typeface="Cambria"/>
                <a:ea typeface=""/>
              </a:rPr>
              <a:t>Puede ser mejorar la red neuronal para buscar mejorar los resultados</a:t>
            </a:r>
            <a:endParaRPr b="0" lang="es-CO" sz="14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533520" y="764280"/>
            <a:ext cx="6704640" cy="3771360"/>
          </a:xfrm>
          <a:prstGeom prst="rect">
            <a:avLst/>
          </a:prstGeom>
          <a:ln w="0">
            <a:noFill/>
          </a:ln>
        </p:spPr>
      </p:sp>
      <p:sp>
        <p:nvSpPr>
          <p:cNvPr id="55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s-CO" sz="2000" spc="-1" strike="noStrike">
                <a:latin typeface="Arial"/>
              </a:rPr>
              <a:t>Adicional mencionar que el dataset contiene audios para 11 instrumentos mezclados entre si</a:t>
            </a:r>
            <a:endParaRPr b="0" lang="es-CO"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533520" y="764280"/>
            <a:ext cx="6704640" cy="3771360"/>
          </a:xfrm>
          <a:prstGeom prst="rect">
            <a:avLst/>
          </a:prstGeom>
          <a:ln w="0">
            <a:noFill/>
          </a:ln>
        </p:spPr>
      </p:sp>
      <p:sp>
        <p:nvSpPr>
          <p:cNvPr id="55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1100" spc="-1" strike="noStrike">
                <a:latin typeface="Calibri"/>
                <a:ea typeface="Arial"/>
              </a:rPr>
              <a:t>Una señal de audio es una variación donde la señal pasa varias veces entre valores positivos y negativos, estos cambios es lo que define cada tonalidad e intensidad del sonido, esta es la tasa de cambio de signo a lo largo de una señal, es decir cambia de positiva a negativa y viceversa, esto es muy usado para el reconocimiento de voz, a gran percusión en valor es mayor, como es el caso del metal o rock.</a:t>
            </a:r>
            <a:endParaRPr b="0" lang="es-CO"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533520" y="764280"/>
            <a:ext cx="6704640" cy="3771360"/>
          </a:xfrm>
          <a:prstGeom prst="rect">
            <a:avLst/>
          </a:prstGeom>
          <a:ln w="0">
            <a:noFill/>
          </a:ln>
        </p:spPr>
      </p:sp>
      <p:sp>
        <p:nvSpPr>
          <p:cNvPr id="5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2600" spc="-1" strike="noStrike">
                <a:latin typeface="Calibri"/>
                <a:ea typeface="Arial"/>
              </a:rPr>
              <a:t>se calcula como la media ponderada de las frecuencias presentes en el sonido.</a:t>
            </a:r>
            <a:endParaRPr b="0" lang="es-CO" sz="26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533520" y="764280"/>
            <a:ext cx="6704640" cy="3771360"/>
          </a:xfrm>
          <a:prstGeom prst="rect">
            <a:avLst/>
          </a:prstGeom>
          <a:ln w="0">
            <a:noFill/>
          </a:ln>
        </p:spPr>
      </p:sp>
      <p:sp>
        <p:nvSpPr>
          <p:cNvPr id="56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2600" spc="-1" strike="noStrike">
                <a:latin typeface="Calibri"/>
                <a:ea typeface="Arial"/>
              </a:rPr>
              <a:t>Se halla la amplitud de la primera aparicion del centroide espectral</a:t>
            </a:r>
            <a:endParaRPr b="0" lang="es-CO" sz="26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533520" y="764280"/>
            <a:ext cx="6704640" cy="3771360"/>
          </a:xfrm>
          <a:prstGeom prst="rect">
            <a:avLst/>
          </a:prstGeom>
          <a:ln w="0">
            <a:noFill/>
          </a:ln>
        </p:spPr>
      </p:sp>
      <p:sp>
        <p:nvSpPr>
          <p:cNvPr id="56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gn="just"/>
            <a:r>
              <a:rPr b="0" lang="es-CO" sz="2600" spc="-1" strike="noStrike">
                <a:latin typeface="Calibri"/>
                <a:ea typeface="Arial"/>
              </a:rPr>
              <a:t>se calcula como la media ponderada de las amplitudes presentes en el sonido, y se extrae el radical de este promedio.</a:t>
            </a:r>
            <a:endParaRPr b="0" lang="es-CO" sz="26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6"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27"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58"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59"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63"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64"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65"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67"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68"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69"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71"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72"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73"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75"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376"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78"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79"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80"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81"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83"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4"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5"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6"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7"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8"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9"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0"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1"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2"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4"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5"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6"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7"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8"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9"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46"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48"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50"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51"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55"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56"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57"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5"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59"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60"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61"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63"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64"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65"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67"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68"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70"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71"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72"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73"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75"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76"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77"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78"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79"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80"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89"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91"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93"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94"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7"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98"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99"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00"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02"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03"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04"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06"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07"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08"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10"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111"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13"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14"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15"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16"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18"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19"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20"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21"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22"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23"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31"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33"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9"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0"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35"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36"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40"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41"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42"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44"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45"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46"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48"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49"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50"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52"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153"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55"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56"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57"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58"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60"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61"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62"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63"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64"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165"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73"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75"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77"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78"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82"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83"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84"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86"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87"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88"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90"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91"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92"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94"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195"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97"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98"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99"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00"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02"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03"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04"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05"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06"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07"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22"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24"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26"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27"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31"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32"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33"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35"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36"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37"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39"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0"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1"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4"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15"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6"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43"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244"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46"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7"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8"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9"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51"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52"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53"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54"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55"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56"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63"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65"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67"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68"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72"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73"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74"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18"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19"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0"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76"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277"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78"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80"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81"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82"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84"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285"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87"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88"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89"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90"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92"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93"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94"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95"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96"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297"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12"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14"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16"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17"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22"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3"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24"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21"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22" name="PlaceHolder 3"/>
          <p:cNvSpPr>
            <a:spLocks noGrp="1"/>
          </p:cNvSpPr>
          <p:nvPr>
            <p:ph/>
          </p:nvPr>
        </p:nvSpPr>
        <p:spPr>
          <a:xfrm>
            <a:off x="236556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23"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25" name="PlaceHolder 2"/>
          <p:cNvSpPr>
            <a:spLocks noGrp="1"/>
          </p:cNvSpPr>
          <p:nvPr>
            <p:ph/>
          </p:nvPr>
        </p:nvSpPr>
        <p:spPr>
          <a:xfrm>
            <a:off x="257400" y="894240"/>
            <a:ext cx="2007360" cy="523440"/>
          </a:xfrm>
          <a:prstGeom prst="rect">
            <a:avLst/>
          </a:prstGeom>
          <a:noFill/>
          <a:ln w="0">
            <a:noFill/>
          </a:ln>
        </p:spPr>
        <p:txBody>
          <a:bodyPr lIns="0" rIns="0" tIns="0" bIns="0" anchor="t">
            <a:normAutofit fontScale="80000"/>
          </a:bodyPr>
          <a:p>
            <a:endParaRPr b="0" lang="es-ES" sz="2800" spc="-1" strike="noStrike">
              <a:solidFill>
                <a:srgbClr val="000000"/>
              </a:solidFill>
              <a:latin typeface="Calibri"/>
            </a:endParaRPr>
          </a:p>
        </p:txBody>
      </p:sp>
      <p:sp>
        <p:nvSpPr>
          <p:cNvPr id="326"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27" name="PlaceHolder 4"/>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29"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30"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31" name="PlaceHolder 4"/>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33" name="PlaceHolder 2"/>
          <p:cNvSpPr>
            <a:spLocks noGrp="1"/>
          </p:cNvSpPr>
          <p:nvPr>
            <p:ph/>
          </p:nvPr>
        </p:nvSpPr>
        <p:spPr>
          <a:xfrm>
            <a:off x="257400" y="8942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
        <p:nvSpPr>
          <p:cNvPr id="334" name="PlaceHolder 3"/>
          <p:cNvSpPr>
            <a:spLocks noGrp="1"/>
          </p:cNvSpPr>
          <p:nvPr>
            <p:ph/>
          </p:nvPr>
        </p:nvSpPr>
        <p:spPr>
          <a:xfrm>
            <a:off x="257400" y="1167840"/>
            <a:ext cx="4113720" cy="249480"/>
          </a:xfrm>
          <a:prstGeom prst="rect">
            <a:avLst/>
          </a:prstGeom>
          <a:noFill/>
          <a:ln w="0">
            <a:noFill/>
          </a:ln>
        </p:spPr>
        <p:txBody>
          <a:bodyPr lIns="0" rIns="0" tIns="0" bIns="0" anchor="t">
            <a:normAutofit fontScale="77000"/>
          </a:bodyPr>
          <a:p>
            <a:endParaRPr b="0" lang="es-ES" sz="28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36" name="PlaceHolder 2"/>
          <p:cNvSpPr>
            <a:spLocks noGrp="1"/>
          </p:cNvSpPr>
          <p:nvPr>
            <p:ph/>
          </p:nvPr>
        </p:nvSpPr>
        <p:spPr>
          <a:xfrm>
            <a:off x="25740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37" name="PlaceHolder 3"/>
          <p:cNvSpPr>
            <a:spLocks noGrp="1"/>
          </p:cNvSpPr>
          <p:nvPr>
            <p:ph/>
          </p:nvPr>
        </p:nvSpPr>
        <p:spPr>
          <a:xfrm>
            <a:off x="2365560" y="8942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38" name="PlaceHolder 4"/>
          <p:cNvSpPr>
            <a:spLocks noGrp="1"/>
          </p:cNvSpPr>
          <p:nvPr>
            <p:ph/>
          </p:nvPr>
        </p:nvSpPr>
        <p:spPr>
          <a:xfrm>
            <a:off x="25740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
        <p:nvSpPr>
          <p:cNvPr id="339" name="PlaceHolder 5"/>
          <p:cNvSpPr>
            <a:spLocks noGrp="1"/>
          </p:cNvSpPr>
          <p:nvPr>
            <p:ph/>
          </p:nvPr>
        </p:nvSpPr>
        <p:spPr>
          <a:xfrm>
            <a:off x="2365560" y="1167840"/>
            <a:ext cx="2007360" cy="249480"/>
          </a:xfrm>
          <a:prstGeom prst="rect">
            <a:avLst/>
          </a:prstGeom>
          <a:noFill/>
          <a:ln w="0">
            <a:noFill/>
          </a:ln>
        </p:spPr>
        <p:txBody>
          <a:bodyPr lIns="0" rIns="0" tIns="0" bIns="0" anchor="t">
            <a:normAutofit fontScale="51000"/>
          </a:bodyPr>
          <a:p>
            <a:endParaRPr b="0" lang="es-ES" sz="28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41" name="PlaceHolder 2"/>
          <p:cNvSpPr>
            <a:spLocks noGrp="1"/>
          </p:cNvSpPr>
          <p:nvPr>
            <p:ph/>
          </p:nvPr>
        </p:nvSpPr>
        <p:spPr>
          <a:xfrm>
            <a:off x="25740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42" name="PlaceHolder 3"/>
          <p:cNvSpPr>
            <a:spLocks noGrp="1"/>
          </p:cNvSpPr>
          <p:nvPr>
            <p:ph/>
          </p:nvPr>
        </p:nvSpPr>
        <p:spPr>
          <a:xfrm>
            <a:off x="164844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43" name="PlaceHolder 4"/>
          <p:cNvSpPr>
            <a:spLocks noGrp="1"/>
          </p:cNvSpPr>
          <p:nvPr>
            <p:ph/>
          </p:nvPr>
        </p:nvSpPr>
        <p:spPr>
          <a:xfrm>
            <a:off x="3039480" y="8942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44" name="PlaceHolder 5"/>
          <p:cNvSpPr>
            <a:spLocks noGrp="1"/>
          </p:cNvSpPr>
          <p:nvPr>
            <p:ph/>
          </p:nvPr>
        </p:nvSpPr>
        <p:spPr>
          <a:xfrm>
            <a:off x="25740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45" name="PlaceHolder 6"/>
          <p:cNvSpPr>
            <a:spLocks noGrp="1"/>
          </p:cNvSpPr>
          <p:nvPr>
            <p:ph/>
          </p:nvPr>
        </p:nvSpPr>
        <p:spPr>
          <a:xfrm>
            <a:off x="164844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
        <p:nvSpPr>
          <p:cNvPr id="346" name="PlaceHolder 7"/>
          <p:cNvSpPr>
            <a:spLocks noGrp="1"/>
          </p:cNvSpPr>
          <p:nvPr>
            <p:ph/>
          </p:nvPr>
        </p:nvSpPr>
        <p:spPr>
          <a:xfrm>
            <a:off x="3039480" y="1167840"/>
            <a:ext cx="1324440" cy="249480"/>
          </a:xfrm>
          <a:prstGeom prst="rect">
            <a:avLst/>
          </a:prstGeom>
          <a:noFill/>
          <a:ln w="0">
            <a:noFill/>
          </a:ln>
        </p:spPr>
        <p:txBody>
          <a:bodyPr lIns="0" rIns="0" tIns="0" bIns="0" anchor="t">
            <a:normAutofit fontScale="39000"/>
          </a:bodyPr>
          <a:p>
            <a:endParaRPr b="0" lang="es-ES" sz="28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54" name="PlaceHolder 2"/>
          <p:cNvSpPr>
            <a:spLocks noGrp="1"/>
          </p:cNvSpPr>
          <p:nvPr>
            <p:ph type="subTitle"/>
          </p:nvPr>
        </p:nvSpPr>
        <p:spPr>
          <a:xfrm>
            <a:off x="257400" y="700200"/>
            <a:ext cx="4113720" cy="911880"/>
          </a:xfrm>
          <a:prstGeom prst="rect">
            <a:avLst/>
          </a:prstGeom>
          <a:noFill/>
          <a:ln w="0">
            <a:noFill/>
          </a:ln>
        </p:spPr>
        <p:txBody>
          <a:bodyPr lIns="0" rIns="0" tIns="0" bIns="0" anchor="ctr">
            <a:noAutofit/>
          </a:bodyPr>
          <a:p>
            <a:pPr algn="ctr"/>
            <a:endParaRPr b="0" lang="es-CO"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Calibri"/>
            </a:endParaRPr>
          </a:p>
        </p:txBody>
      </p:sp>
      <p:sp>
        <p:nvSpPr>
          <p:cNvPr id="356" name="PlaceHolder 2"/>
          <p:cNvSpPr>
            <a:spLocks noGrp="1"/>
          </p:cNvSpPr>
          <p:nvPr>
            <p:ph/>
          </p:nvPr>
        </p:nvSpPr>
        <p:spPr>
          <a:xfrm>
            <a:off x="257400" y="894240"/>
            <a:ext cx="4113720" cy="523440"/>
          </a:xfrm>
          <a:prstGeom prst="rect">
            <a:avLst/>
          </a:prstGeom>
          <a:noFill/>
          <a:ln w="0">
            <a:noFill/>
          </a:ln>
        </p:spPr>
        <p:txBody>
          <a:bodyPr lIns="0" rIns="0" tIns="0" bIns="0" anchor="t">
            <a:normAutofit/>
          </a:bodyPr>
          <a:p>
            <a:endParaRPr b="0" lang="es-E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2.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n 9" descr=""/>
          <p:cNvPicPr/>
          <p:nvPr/>
        </p:nvPicPr>
        <p:blipFill>
          <a:blip r:embed="rId2"/>
          <a:stretch/>
        </p:blipFill>
        <p:spPr>
          <a:xfrm>
            <a:off x="-12240" y="0"/>
            <a:ext cx="12203640" cy="6857640"/>
          </a:xfrm>
          <a:prstGeom prst="rect">
            <a:avLst/>
          </a:prstGeom>
          <a:ln w="0">
            <a:noFill/>
          </a:ln>
        </p:spPr>
      </p:pic>
      <p:sp>
        <p:nvSpPr>
          <p:cNvPr id="1" name="PlaceHolder 1"/>
          <p:cNvSpPr>
            <a:spLocks noGrp="1"/>
          </p:cNvSpPr>
          <p:nvPr>
            <p:ph type="body"/>
          </p:nvPr>
        </p:nvSpPr>
        <p:spPr>
          <a:xfrm>
            <a:off x="446760" y="325080"/>
            <a:ext cx="7579800" cy="902160"/>
          </a:xfrm>
          <a:prstGeom prst="rect">
            <a:avLst/>
          </a:prstGeom>
          <a:noFill/>
          <a:ln w="0">
            <a:noFill/>
          </a:ln>
        </p:spPr>
        <p:txBody>
          <a:bodyPr lIns="0" rIns="0" tIns="0" bIns="0" anchor="t">
            <a:noAutofit/>
          </a:bodyPr>
          <a:p>
            <a:pPr>
              <a:lnSpc>
                <a:spcPct val="100000"/>
              </a:lnSpc>
              <a:tabLst>
                <a:tab algn="l" pos="0"/>
              </a:tabLst>
            </a:pPr>
            <a:r>
              <a:rPr b="0" lang="es-ES" sz="5400" spc="-100" strike="noStrike">
                <a:solidFill>
                  <a:srgbClr val="000000"/>
                </a:solidFill>
                <a:latin typeface="Periodico Display UtLg"/>
              </a:rPr>
              <a:t>Título presentación</a:t>
            </a:r>
            <a:endParaRPr b="0" lang="es-ES" sz="5400" spc="-1" strike="noStrike">
              <a:solidFill>
                <a:srgbClr val="000000"/>
              </a:solidFill>
              <a:latin typeface="Calibri"/>
            </a:endParaRPr>
          </a:p>
        </p:txBody>
      </p:sp>
      <p:sp>
        <p:nvSpPr>
          <p:cNvPr id="2" name="PlaceHolder 2"/>
          <p:cNvSpPr>
            <a:spLocks noGrp="1"/>
          </p:cNvSpPr>
          <p:nvPr>
            <p:ph type="body"/>
          </p:nvPr>
        </p:nvSpPr>
        <p:spPr>
          <a:xfrm>
            <a:off x="446760" y="1263960"/>
            <a:ext cx="7570440" cy="563400"/>
          </a:xfrm>
          <a:prstGeom prst="rect">
            <a:avLst/>
          </a:prstGeom>
          <a:noFill/>
          <a:ln w="0">
            <a:noFill/>
          </a:ln>
        </p:spPr>
        <p:txBody>
          <a:bodyPr lIns="0" rIns="0" tIns="0" bIns="0" anchor="t">
            <a:noAutofit/>
          </a:bodyPr>
          <a:p>
            <a:pPr>
              <a:lnSpc>
                <a:spcPct val="100000"/>
              </a:lnSpc>
              <a:tabLst>
                <a:tab algn="l" pos="0"/>
              </a:tabLst>
            </a:pPr>
            <a:r>
              <a:rPr b="0" lang="es-ES" sz="3300" spc="-1" strike="noStrike">
                <a:solidFill>
                  <a:srgbClr val="000000"/>
                </a:solidFill>
                <a:latin typeface="Visuelt Pro"/>
              </a:rPr>
              <a:t>Subtítulo presentación</a:t>
            </a:r>
            <a:endParaRPr b="0" lang="es-ES" sz="3300" spc="-1" strike="noStrike">
              <a:solidFill>
                <a:srgbClr val="000000"/>
              </a:solidFill>
              <a:latin typeface="Calibri"/>
            </a:endParaRPr>
          </a:p>
        </p:txBody>
      </p:sp>
      <p:sp>
        <p:nvSpPr>
          <p:cNvPr id="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41" name="Imagen 6" descr=""/>
          <p:cNvPicPr/>
          <p:nvPr/>
        </p:nvPicPr>
        <p:blipFill>
          <a:blip r:embed="rId2"/>
          <a:stretch/>
        </p:blipFill>
        <p:spPr>
          <a:xfrm>
            <a:off x="10857600" y="126000"/>
            <a:ext cx="1204560" cy="602280"/>
          </a:xfrm>
          <a:prstGeom prst="rect">
            <a:avLst/>
          </a:prstGeom>
          <a:ln w="0">
            <a:noFill/>
          </a:ln>
        </p:spPr>
      </p:pic>
      <p:pic>
        <p:nvPicPr>
          <p:cNvPr id="42" name="Imagen 6" descr=""/>
          <p:cNvPicPr/>
          <p:nvPr/>
        </p:nvPicPr>
        <p:blipFill>
          <a:blip r:embed="rId3"/>
          <a:stretch/>
        </p:blipFill>
        <p:spPr>
          <a:xfrm>
            <a:off x="-351360" y="0"/>
            <a:ext cx="12191760" cy="6857640"/>
          </a:xfrm>
          <a:prstGeom prst="rect">
            <a:avLst/>
          </a:prstGeom>
          <a:ln w="0">
            <a:noFill/>
          </a:ln>
        </p:spPr>
      </p:pic>
      <p:sp>
        <p:nvSpPr>
          <p:cNvPr id="43" name="PlaceHolder 1"/>
          <p:cNvSpPr>
            <a:spLocks noGrp="1"/>
          </p:cNvSpPr>
          <p:nvPr>
            <p:ph type="body"/>
          </p:nvPr>
        </p:nvSpPr>
        <p:spPr>
          <a:xfrm>
            <a:off x="328320" y="5054760"/>
            <a:ext cx="11414880" cy="947880"/>
          </a:xfrm>
          <a:prstGeom prst="rect">
            <a:avLst/>
          </a:prstGeom>
          <a:noFill/>
          <a:ln w="0">
            <a:noFill/>
          </a:ln>
        </p:spPr>
        <p:txBody>
          <a:bodyPr lIns="0" rIns="0" tIns="0" bIns="0" anchor="b">
            <a:noAutofit/>
          </a:bodyPr>
          <a:p>
            <a:pPr>
              <a:lnSpc>
                <a:spcPct val="100000"/>
              </a:lnSpc>
              <a:tabLst>
                <a:tab algn="l" pos="0"/>
              </a:tabLst>
            </a:pPr>
            <a:r>
              <a:rPr b="0" lang="es-ES" sz="6100" spc="-100" strike="noStrike">
                <a:solidFill>
                  <a:srgbClr val="000000"/>
                </a:solidFill>
                <a:latin typeface="Periodico Display UtLg"/>
              </a:rPr>
              <a:t>Título capítulo</a:t>
            </a:r>
            <a:endParaRPr b="0" lang="es-ES" sz="6100" spc="-1" strike="noStrike">
              <a:solidFill>
                <a:srgbClr val="000000"/>
              </a:solidFill>
              <a:latin typeface="Calibri"/>
            </a:endParaRPr>
          </a:p>
        </p:txBody>
      </p:sp>
      <p:sp>
        <p:nvSpPr>
          <p:cNvPr id="4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82" name="Imagen 6" descr=""/>
          <p:cNvPicPr/>
          <p:nvPr/>
        </p:nvPicPr>
        <p:blipFill>
          <a:blip r:embed="rId2"/>
          <a:stretch/>
        </p:blipFill>
        <p:spPr>
          <a:xfrm>
            <a:off x="10857600" y="126000"/>
            <a:ext cx="1204560" cy="602280"/>
          </a:xfrm>
          <a:prstGeom prst="rect">
            <a:avLst/>
          </a:prstGeom>
          <a:ln w="0">
            <a:noFill/>
          </a:ln>
        </p:spPr>
      </p:pic>
      <p:sp>
        <p:nvSpPr>
          <p:cNvPr id="83" name="Forma libre 7"/>
          <p:cNvSpPr/>
          <p:nvPr/>
        </p:nvSpPr>
        <p:spPr>
          <a:xfrm rot="18900600">
            <a:off x="3070080" y="1380600"/>
            <a:ext cx="5665680" cy="4428720"/>
          </a:xfrm>
          <a:custGeom>
            <a:avLst/>
            <a:gdLst/>
            <a:ah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p:style>
      </p:sp>
      <p:sp>
        <p:nvSpPr>
          <p:cNvPr id="84" name="PlaceHolder 1"/>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85" name="PlaceHolder 2"/>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sp>
        <p:nvSpPr>
          <p:cNvPr id="86" name="PlaceHolder 3"/>
          <p:cNvSpPr>
            <a:spLocks noGrp="1"/>
          </p:cNvSpPr>
          <p:nvPr>
            <p:ph type="body"/>
          </p:nvPr>
        </p:nvSpPr>
        <p:spPr>
          <a:xfrm>
            <a:off x="772920" y="1680120"/>
            <a:ext cx="10645560" cy="3497760"/>
          </a:xfrm>
          <a:prstGeom prst="rect">
            <a:avLst/>
          </a:prstGeom>
          <a:noFill/>
          <a:ln w="0">
            <a:noFill/>
          </a:ln>
        </p:spPr>
        <p:txBody>
          <a:bodyPr lIns="90000" rIns="90000" tIns="45000" bIns="45000" anchor="t">
            <a:noAutofit/>
          </a:bodyPr>
          <a:p>
            <a:pPr algn="ctr">
              <a:lnSpc>
                <a:spcPct val="90000"/>
              </a:lnSpc>
              <a:spcBef>
                <a:spcPts val="99"/>
              </a:spcBef>
              <a:tabLst>
                <a:tab algn="l" pos="0"/>
              </a:tabLst>
            </a:pPr>
            <a:r>
              <a:rPr b="0" lang="es-ES" sz="5000" spc="-1" strike="noStrike">
                <a:solidFill>
                  <a:srgbClr val="000000"/>
                </a:solidFill>
                <a:latin typeface="Visuelt Pro"/>
              </a:rPr>
              <a:t>Texto destacado lorem ipsum dolor sit amet, consectetuer adipiscing elit, sed diam nonummy nibh euismod tincidunt ut laoreet dolore magna aliquam erat volutpat. </a:t>
            </a:r>
            <a:endParaRPr b="0" lang="es-ES" sz="5000" spc="-1" strike="noStrike">
              <a:solidFill>
                <a:srgbClr val="000000"/>
              </a:solidFill>
              <a:latin typeface="Calibri"/>
            </a:endParaRPr>
          </a:p>
        </p:txBody>
      </p:sp>
      <p:sp>
        <p:nvSpPr>
          <p:cNvPr id="8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65014"/>
        </a:solidFill>
      </p:bgPr>
    </p:bg>
    <p:spTree>
      <p:nvGrpSpPr>
        <p:cNvPr id="1" name=""/>
        <p:cNvGrpSpPr/>
        <p:nvPr/>
      </p:nvGrpSpPr>
      <p:grpSpPr>
        <a:xfrm>
          <a:off x="0" y="0"/>
          <a:ext cx="0" cy="0"/>
          <a:chOff x="0" y="0"/>
          <a:chExt cx="0" cy="0"/>
        </a:xfrm>
      </p:grpSpPr>
      <p:pic>
        <p:nvPicPr>
          <p:cNvPr id="124" name="Imagen 6" descr=""/>
          <p:cNvPicPr/>
          <p:nvPr/>
        </p:nvPicPr>
        <p:blipFill>
          <a:blip r:embed="rId2"/>
          <a:stretch/>
        </p:blipFill>
        <p:spPr>
          <a:xfrm>
            <a:off x="10857600" y="126000"/>
            <a:ext cx="1204560" cy="603000"/>
          </a:xfrm>
          <a:prstGeom prst="rect">
            <a:avLst/>
          </a:prstGeom>
          <a:ln w="0">
            <a:noFill/>
          </a:ln>
        </p:spPr>
      </p:pic>
      <p:sp>
        <p:nvSpPr>
          <p:cNvPr id="125"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sp>
        <p:nvSpPr>
          <p:cNvPr id="126" name="PlaceHolder 1"/>
          <p:cNvSpPr>
            <a:spLocks noGrp="1"/>
          </p:cNvSpPr>
          <p:nvPr>
            <p:ph type="body"/>
          </p:nvPr>
        </p:nvSpPr>
        <p:spPr>
          <a:xfrm>
            <a:off x="285120" y="2011320"/>
            <a:ext cx="11556000" cy="3497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6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600" spc="-1" strike="noStrike">
              <a:solidFill>
                <a:srgbClr val="000000"/>
              </a:solidFill>
              <a:latin typeface="Calibri"/>
            </a:endParaRPr>
          </a:p>
          <a:p>
            <a:pPr algn="just">
              <a:lnSpc>
                <a:spcPct val="90000"/>
              </a:lnSpc>
              <a:spcBef>
                <a:spcPts val="99"/>
              </a:spcBef>
              <a:tabLst>
                <a:tab algn="l" pos="0"/>
              </a:tabLst>
            </a:pPr>
            <a:endParaRPr b="0" lang="es-ES" sz="1600" spc="-1" strike="noStrike">
              <a:solidFill>
                <a:srgbClr val="000000"/>
              </a:solidFill>
              <a:latin typeface="Calibri"/>
            </a:endParaRPr>
          </a:p>
          <a:p>
            <a:pPr algn="just">
              <a:lnSpc>
                <a:spcPct val="90000"/>
              </a:lnSpc>
              <a:spcBef>
                <a:spcPts val="99"/>
              </a:spcBef>
              <a:tabLst>
                <a:tab algn="l" pos="0"/>
              </a:tabLst>
            </a:pPr>
            <a:r>
              <a:rPr b="0" lang="es-ES" sz="1600" spc="-1" strike="noStrike">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b="0" lang="es-ES" sz="1600" spc="-1" strike="noStrike">
              <a:solidFill>
                <a:srgbClr val="000000"/>
              </a:solidFill>
              <a:latin typeface="Calibri"/>
            </a:endParaRPr>
          </a:p>
        </p:txBody>
      </p:sp>
      <p:sp>
        <p:nvSpPr>
          <p:cNvPr id="127" name="PlaceHolder 2"/>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ffffff"/>
                </a:solidFill>
                <a:latin typeface="Periodico Display Rg"/>
              </a:rPr>
              <a:t>Título slide</a:t>
            </a:r>
            <a:endParaRPr b="0" lang="es-ES" sz="3100" spc="-1" strike="noStrike">
              <a:solidFill>
                <a:srgbClr val="000000"/>
              </a:solidFill>
              <a:latin typeface="Calibri"/>
            </a:endParaRPr>
          </a:p>
        </p:txBody>
      </p:sp>
      <p:sp>
        <p:nvSpPr>
          <p:cNvPr id="128" name="PlaceHolder 3"/>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ffffff"/>
                </a:solidFill>
                <a:latin typeface="Visuelt Pro"/>
              </a:rPr>
              <a:t>00. Título capítulo</a:t>
            </a:r>
            <a:endParaRPr b="0" lang="es-ES" sz="1200" spc="-1" strike="noStrike">
              <a:solidFill>
                <a:srgbClr val="000000"/>
              </a:solidFill>
              <a:latin typeface="Calibri"/>
            </a:endParaRPr>
          </a:p>
        </p:txBody>
      </p:sp>
      <p:sp>
        <p:nvSpPr>
          <p:cNvPr id="12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167" name="Imagen 6" descr=""/>
          <p:cNvPicPr/>
          <p:nvPr/>
        </p:nvPicPr>
        <p:blipFill>
          <a:blip r:embed="rId2"/>
          <a:stretch/>
        </p:blipFill>
        <p:spPr>
          <a:xfrm>
            <a:off x="10857600" y="126000"/>
            <a:ext cx="1204560" cy="602280"/>
          </a:xfrm>
          <a:prstGeom prst="rect">
            <a:avLst/>
          </a:prstGeom>
          <a:ln w="0">
            <a:noFill/>
          </a:ln>
        </p:spPr>
      </p:pic>
      <p:sp>
        <p:nvSpPr>
          <p:cNvPr id="168" name="PlaceHolder 1"/>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169" name="PlaceHolder 2"/>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sp>
        <p:nvSpPr>
          <p:cNvPr id="170" name="PlaceHolder 3"/>
          <p:cNvSpPr>
            <a:spLocks noGrp="1"/>
          </p:cNvSpPr>
          <p:nvPr>
            <p:ph type="body"/>
          </p:nvPr>
        </p:nvSpPr>
        <p:spPr>
          <a:xfrm>
            <a:off x="285120" y="2011320"/>
            <a:ext cx="11556000" cy="3497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6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600" spc="-1" strike="noStrike">
              <a:solidFill>
                <a:srgbClr val="000000"/>
              </a:solidFill>
              <a:latin typeface="Calibri"/>
            </a:endParaRPr>
          </a:p>
          <a:p>
            <a:pPr algn="just">
              <a:lnSpc>
                <a:spcPct val="90000"/>
              </a:lnSpc>
              <a:spcBef>
                <a:spcPts val="99"/>
              </a:spcBef>
              <a:tabLst>
                <a:tab algn="l" pos="0"/>
              </a:tabLst>
            </a:pPr>
            <a:br/>
            <a:endParaRPr b="0" lang="es-ES" sz="1600" spc="-1" strike="noStrike">
              <a:solidFill>
                <a:srgbClr val="000000"/>
              </a:solidFill>
              <a:latin typeface="Calibri"/>
            </a:endParaRPr>
          </a:p>
          <a:p>
            <a:pPr algn="just">
              <a:lnSpc>
                <a:spcPct val="90000"/>
              </a:lnSpc>
              <a:spcBef>
                <a:spcPts val="99"/>
              </a:spcBef>
              <a:tabLst>
                <a:tab algn="l" pos="0"/>
              </a:tabLst>
            </a:pPr>
            <a:r>
              <a:rPr b="0" lang="es-ES" sz="1600" spc="-1" strike="noStrike">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b="0" lang="es-ES" sz="1600" spc="-1" strike="noStrike">
              <a:solidFill>
                <a:srgbClr val="000000"/>
              </a:solidFill>
              <a:latin typeface="Calibri"/>
            </a:endParaRPr>
          </a:p>
        </p:txBody>
      </p:sp>
      <p:sp>
        <p:nvSpPr>
          <p:cNvPr id="17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209" name="Imagen 6" descr=""/>
          <p:cNvPicPr/>
          <p:nvPr/>
        </p:nvPicPr>
        <p:blipFill>
          <a:blip r:embed="rId2"/>
          <a:stretch/>
        </p:blipFill>
        <p:spPr>
          <a:xfrm>
            <a:off x="10857600" y="126000"/>
            <a:ext cx="1204560" cy="602280"/>
          </a:xfrm>
          <a:prstGeom prst="rect">
            <a:avLst/>
          </a:prstGeom>
          <a:ln w="0">
            <a:noFill/>
          </a:ln>
        </p:spPr>
      </p:pic>
      <p:sp>
        <p:nvSpPr>
          <p:cNvPr id="21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11" name="PlaceHolder 1"/>
          <p:cNvSpPr>
            <a:spLocks noGrp="1"/>
          </p:cNvSpPr>
          <p:nvPr>
            <p:ph type="body"/>
          </p:nvPr>
        </p:nvSpPr>
        <p:spPr>
          <a:xfrm>
            <a:off x="6405480" y="4568760"/>
            <a:ext cx="4715640" cy="11797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285840" indent="-285840">
              <a:lnSpc>
                <a:spcPct val="100000"/>
              </a:lnSpc>
              <a:spcBef>
                <a:spcPts val="99"/>
              </a:spcBef>
              <a:buClr>
                <a:srgbClr val="e65014"/>
              </a:buClr>
              <a:buFont typeface="Arial"/>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p:txBody>
      </p:sp>
      <p:sp>
        <p:nvSpPr>
          <p:cNvPr id="212" name="PlaceHolder 2"/>
          <p:cNvSpPr>
            <a:spLocks noGrp="1"/>
          </p:cNvSpPr>
          <p:nvPr>
            <p:ph type="body"/>
          </p:nvPr>
        </p:nvSpPr>
        <p:spPr>
          <a:xfrm>
            <a:off x="6405480" y="1885680"/>
            <a:ext cx="4720680" cy="342720"/>
          </a:xfrm>
          <a:prstGeom prst="rect">
            <a:avLst/>
          </a:prstGeom>
          <a:noFill/>
          <a:ln w="0">
            <a:noFill/>
          </a:ln>
        </p:spPr>
        <p:txBody>
          <a:bodyPr lIns="90000" rIns="90000" tIns="45000" bIns="45000" anchor="t">
            <a:noAutofit/>
          </a:bodyPr>
          <a:p>
            <a:pPr>
              <a:lnSpc>
                <a:spcPct val="90000"/>
              </a:lnSpc>
              <a:spcBef>
                <a:spcPts val="99"/>
              </a:spcBef>
              <a:tabLst>
                <a:tab algn="l" pos="0"/>
              </a:tabLst>
            </a:pPr>
            <a:r>
              <a:rPr b="1" lang="es-ES" sz="1300" spc="-1" strike="noStrike">
                <a:solidFill>
                  <a:srgbClr val="e65014"/>
                </a:solidFill>
                <a:latin typeface="Visuelt Pro"/>
              </a:rPr>
              <a:t>Título párrafo</a:t>
            </a:r>
            <a:endParaRPr b="0" lang="es-ES" sz="1300" spc="-1" strike="noStrike">
              <a:solidFill>
                <a:srgbClr val="000000"/>
              </a:solidFill>
              <a:latin typeface="Calibri"/>
            </a:endParaRPr>
          </a:p>
        </p:txBody>
      </p:sp>
      <p:sp>
        <p:nvSpPr>
          <p:cNvPr id="213" name="PlaceHolder 3"/>
          <p:cNvSpPr>
            <a:spLocks noGrp="1"/>
          </p:cNvSpPr>
          <p:nvPr>
            <p:ph type="body"/>
          </p:nvPr>
        </p:nvSpPr>
        <p:spPr>
          <a:xfrm>
            <a:off x="6405480" y="2424960"/>
            <a:ext cx="4720680" cy="1949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3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300" spc="-1" strike="noStrike">
              <a:solidFill>
                <a:srgbClr val="000000"/>
              </a:solidFill>
              <a:latin typeface="Calibri"/>
            </a:endParaRPr>
          </a:p>
        </p:txBody>
      </p:sp>
      <p:sp>
        <p:nvSpPr>
          <p:cNvPr id="214" name="PlaceHolder 4"/>
          <p:cNvSpPr>
            <a:spLocks noGrp="1"/>
          </p:cNvSpPr>
          <p:nvPr>
            <p:ph type="body"/>
          </p:nvPr>
        </p:nvSpPr>
        <p:spPr>
          <a:xfrm>
            <a:off x="285120" y="4568760"/>
            <a:ext cx="4687920" cy="11797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285840" indent="-285840">
              <a:lnSpc>
                <a:spcPct val="100000"/>
              </a:lnSpc>
              <a:spcBef>
                <a:spcPts val="99"/>
              </a:spcBef>
              <a:buClr>
                <a:srgbClr val="e65014"/>
              </a:buClr>
              <a:buFont typeface="Arial"/>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p:txBody>
      </p:sp>
      <p:sp>
        <p:nvSpPr>
          <p:cNvPr id="215" name="PlaceHolder 5"/>
          <p:cNvSpPr>
            <a:spLocks noGrp="1"/>
          </p:cNvSpPr>
          <p:nvPr>
            <p:ph type="body"/>
          </p:nvPr>
        </p:nvSpPr>
        <p:spPr>
          <a:xfrm>
            <a:off x="285120" y="1885680"/>
            <a:ext cx="4720680" cy="342720"/>
          </a:xfrm>
          <a:prstGeom prst="rect">
            <a:avLst/>
          </a:prstGeom>
          <a:noFill/>
          <a:ln w="0">
            <a:noFill/>
          </a:ln>
        </p:spPr>
        <p:txBody>
          <a:bodyPr lIns="90000" rIns="90000" tIns="45000" bIns="45000" anchor="t">
            <a:noAutofit/>
          </a:bodyPr>
          <a:p>
            <a:pPr>
              <a:lnSpc>
                <a:spcPct val="90000"/>
              </a:lnSpc>
              <a:spcBef>
                <a:spcPts val="99"/>
              </a:spcBef>
              <a:tabLst>
                <a:tab algn="l" pos="0"/>
              </a:tabLst>
            </a:pPr>
            <a:r>
              <a:rPr b="1" lang="es-ES" sz="1300" spc="-1" strike="noStrike">
                <a:solidFill>
                  <a:srgbClr val="000000"/>
                </a:solidFill>
                <a:latin typeface="Visuelt Pro"/>
              </a:rPr>
              <a:t>Título párrafo</a:t>
            </a:r>
            <a:endParaRPr b="0" lang="es-ES" sz="1300" spc="-1" strike="noStrike">
              <a:solidFill>
                <a:srgbClr val="000000"/>
              </a:solidFill>
              <a:latin typeface="Calibri"/>
            </a:endParaRPr>
          </a:p>
        </p:txBody>
      </p:sp>
      <p:sp>
        <p:nvSpPr>
          <p:cNvPr id="216" name="PlaceHolder 6"/>
          <p:cNvSpPr>
            <a:spLocks noGrp="1"/>
          </p:cNvSpPr>
          <p:nvPr>
            <p:ph type="body"/>
          </p:nvPr>
        </p:nvSpPr>
        <p:spPr>
          <a:xfrm>
            <a:off x="285120" y="2424960"/>
            <a:ext cx="4693320" cy="1949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3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300" spc="-1" strike="noStrike">
              <a:solidFill>
                <a:srgbClr val="000000"/>
              </a:solidFill>
              <a:latin typeface="Calibri"/>
            </a:endParaRPr>
          </a:p>
        </p:txBody>
      </p:sp>
      <p:sp>
        <p:nvSpPr>
          <p:cNvPr id="217" name="PlaceHolder 7"/>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218" name="PlaceHolder 8"/>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pic>
        <p:nvPicPr>
          <p:cNvPr id="219" name="Imagen 14" descr=""/>
          <p:cNvPicPr/>
          <p:nvPr/>
        </p:nvPicPr>
        <p:blipFill>
          <a:blip r:embed="rId3"/>
          <a:stretch/>
        </p:blipFill>
        <p:spPr>
          <a:xfrm>
            <a:off x="10857600" y="126000"/>
            <a:ext cx="1204560" cy="602280"/>
          </a:xfrm>
          <a:prstGeom prst="rect">
            <a:avLst/>
          </a:prstGeom>
          <a:ln w="0">
            <a:noFill/>
          </a:ln>
        </p:spPr>
      </p:pic>
      <p:sp>
        <p:nvSpPr>
          <p:cNvPr id="220" name="PlaceHolder 9"/>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7"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258" name="Imagen 6" descr=""/>
          <p:cNvPicPr/>
          <p:nvPr/>
        </p:nvPicPr>
        <p:blipFill>
          <a:blip r:embed="rId2"/>
          <a:stretch/>
        </p:blipFill>
        <p:spPr>
          <a:xfrm>
            <a:off x="10857600" y="126000"/>
            <a:ext cx="1204560" cy="602280"/>
          </a:xfrm>
          <a:prstGeom prst="rect">
            <a:avLst/>
          </a:prstGeom>
          <a:ln w="0">
            <a:noFill/>
          </a:ln>
        </p:spPr>
      </p:pic>
      <p:sp>
        <p:nvSpPr>
          <p:cNvPr id="259" name="PlaceHolder 1"/>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260" name="PlaceHolder 2"/>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sp>
        <p:nvSpPr>
          <p:cNvPr id="26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299" name="Imagen 6" descr=""/>
          <p:cNvPicPr/>
          <p:nvPr/>
        </p:nvPicPr>
        <p:blipFill>
          <a:blip r:embed="rId2"/>
          <a:stretch/>
        </p:blipFill>
        <p:spPr>
          <a:xfrm>
            <a:off x="10857600" y="126000"/>
            <a:ext cx="1204560" cy="602280"/>
          </a:xfrm>
          <a:prstGeom prst="rect">
            <a:avLst/>
          </a:prstGeom>
          <a:ln w="0">
            <a:noFill/>
          </a:ln>
        </p:spPr>
      </p:pic>
      <p:sp>
        <p:nvSpPr>
          <p:cNvPr id="30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301" name="PlaceHolder 1"/>
          <p:cNvSpPr>
            <a:spLocks noGrp="1"/>
          </p:cNvSpPr>
          <p:nvPr>
            <p:ph type="body"/>
          </p:nvPr>
        </p:nvSpPr>
        <p:spPr>
          <a:xfrm>
            <a:off x="6405480" y="4568760"/>
            <a:ext cx="4715640" cy="11797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285840" indent="-285840">
              <a:lnSpc>
                <a:spcPct val="100000"/>
              </a:lnSpc>
              <a:spcBef>
                <a:spcPts val="99"/>
              </a:spcBef>
              <a:buClr>
                <a:srgbClr val="e65014"/>
              </a:buClr>
              <a:buFont typeface="Arial"/>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p:txBody>
      </p:sp>
      <p:sp>
        <p:nvSpPr>
          <p:cNvPr id="302" name="PlaceHolder 2"/>
          <p:cNvSpPr>
            <a:spLocks noGrp="1"/>
          </p:cNvSpPr>
          <p:nvPr>
            <p:ph type="body"/>
          </p:nvPr>
        </p:nvSpPr>
        <p:spPr>
          <a:xfrm>
            <a:off x="6405480" y="1885680"/>
            <a:ext cx="4720680" cy="342720"/>
          </a:xfrm>
          <a:prstGeom prst="rect">
            <a:avLst/>
          </a:prstGeom>
          <a:noFill/>
          <a:ln w="0">
            <a:noFill/>
          </a:ln>
        </p:spPr>
        <p:txBody>
          <a:bodyPr lIns="90000" rIns="90000" tIns="45000" bIns="45000" anchor="t">
            <a:noAutofit/>
          </a:bodyPr>
          <a:p>
            <a:pPr>
              <a:lnSpc>
                <a:spcPct val="90000"/>
              </a:lnSpc>
              <a:spcBef>
                <a:spcPts val="99"/>
              </a:spcBef>
              <a:tabLst>
                <a:tab algn="l" pos="0"/>
              </a:tabLst>
            </a:pPr>
            <a:r>
              <a:rPr b="1" lang="es-ES" sz="1300" spc="-1" strike="noStrike">
                <a:solidFill>
                  <a:srgbClr val="e65014"/>
                </a:solidFill>
                <a:latin typeface="Visuelt Pro"/>
              </a:rPr>
              <a:t>Título párrafo</a:t>
            </a:r>
            <a:endParaRPr b="0" lang="es-ES" sz="1300" spc="-1" strike="noStrike">
              <a:solidFill>
                <a:srgbClr val="000000"/>
              </a:solidFill>
              <a:latin typeface="Calibri"/>
            </a:endParaRPr>
          </a:p>
        </p:txBody>
      </p:sp>
      <p:sp>
        <p:nvSpPr>
          <p:cNvPr id="303" name="PlaceHolder 3"/>
          <p:cNvSpPr>
            <a:spLocks noGrp="1"/>
          </p:cNvSpPr>
          <p:nvPr>
            <p:ph type="body"/>
          </p:nvPr>
        </p:nvSpPr>
        <p:spPr>
          <a:xfrm>
            <a:off x="6405480" y="2424960"/>
            <a:ext cx="4720680" cy="1949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3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300" spc="-1" strike="noStrike">
              <a:solidFill>
                <a:srgbClr val="000000"/>
              </a:solidFill>
              <a:latin typeface="Calibri"/>
            </a:endParaRPr>
          </a:p>
        </p:txBody>
      </p:sp>
      <p:sp>
        <p:nvSpPr>
          <p:cNvPr id="304" name="PlaceHolder 4"/>
          <p:cNvSpPr>
            <a:spLocks noGrp="1"/>
          </p:cNvSpPr>
          <p:nvPr>
            <p:ph type="body"/>
          </p:nvPr>
        </p:nvSpPr>
        <p:spPr>
          <a:xfrm>
            <a:off x="285120" y="4568760"/>
            <a:ext cx="4687920" cy="11797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s-ES" sz="1300" spc="-1" strike="noStrike">
                <a:solidFill>
                  <a:srgbClr val="000000"/>
                </a:solidFill>
                <a:latin typeface="Visuelt Pro"/>
              </a:rPr>
              <a:t>Lista lorem ipsum </a:t>
            </a:r>
            <a:endParaRPr b="0" lang="es-ES" sz="1300" spc="-1" strike="noStrike">
              <a:solidFill>
                <a:srgbClr val="000000"/>
              </a:solidFill>
              <a:latin typeface="Calibri"/>
            </a:endParaRPr>
          </a:p>
          <a:p>
            <a:pPr marL="285840" indent="-285840">
              <a:lnSpc>
                <a:spcPct val="100000"/>
              </a:lnSpc>
              <a:spcBef>
                <a:spcPts val="99"/>
              </a:spcBef>
              <a:buClr>
                <a:srgbClr val="e65014"/>
              </a:buClr>
              <a:buFont typeface="Arial"/>
              <a:buChar char="•"/>
            </a:pPr>
            <a:r>
              <a:rPr b="0" lang="es-ES" sz="1300" spc="-1" strike="noStrike">
                <a:solidFill>
                  <a:srgbClr val="000000"/>
                </a:solidFill>
                <a:latin typeface="Visuelt Pro"/>
              </a:rPr>
              <a:t>Lista lorem ipsum</a:t>
            </a:r>
            <a:endParaRPr b="0" lang="es-ES" sz="1300" spc="-1" strike="noStrike">
              <a:solidFill>
                <a:srgbClr val="000000"/>
              </a:solidFill>
              <a:latin typeface="Calibri"/>
            </a:endParaRPr>
          </a:p>
        </p:txBody>
      </p:sp>
      <p:sp>
        <p:nvSpPr>
          <p:cNvPr id="305" name="PlaceHolder 5"/>
          <p:cNvSpPr>
            <a:spLocks noGrp="1"/>
          </p:cNvSpPr>
          <p:nvPr>
            <p:ph type="body"/>
          </p:nvPr>
        </p:nvSpPr>
        <p:spPr>
          <a:xfrm>
            <a:off x="285120" y="1885680"/>
            <a:ext cx="4720680" cy="342720"/>
          </a:xfrm>
          <a:prstGeom prst="rect">
            <a:avLst/>
          </a:prstGeom>
          <a:noFill/>
          <a:ln w="0">
            <a:noFill/>
          </a:ln>
        </p:spPr>
        <p:txBody>
          <a:bodyPr lIns="90000" rIns="90000" tIns="45000" bIns="45000" anchor="t">
            <a:noAutofit/>
          </a:bodyPr>
          <a:p>
            <a:pPr>
              <a:lnSpc>
                <a:spcPct val="90000"/>
              </a:lnSpc>
              <a:spcBef>
                <a:spcPts val="99"/>
              </a:spcBef>
              <a:tabLst>
                <a:tab algn="l" pos="0"/>
              </a:tabLst>
            </a:pPr>
            <a:r>
              <a:rPr b="1" lang="es-ES" sz="1300" spc="-1" strike="noStrike">
                <a:solidFill>
                  <a:srgbClr val="000000"/>
                </a:solidFill>
                <a:latin typeface="Visuelt Pro"/>
              </a:rPr>
              <a:t>Título párrafo</a:t>
            </a:r>
            <a:endParaRPr b="0" lang="es-ES" sz="1300" spc="-1" strike="noStrike">
              <a:solidFill>
                <a:srgbClr val="000000"/>
              </a:solidFill>
              <a:latin typeface="Calibri"/>
            </a:endParaRPr>
          </a:p>
        </p:txBody>
      </p:sp>
      <p:sp>
        <p:nvSpPr>
          <p:cNvPr id="306" name="PlaceHolder 6"/>
          <p:cNvSpPr>
            <a:spLocks noGrp="1"/>
          </p:cNvSpPr>
          <p:nvPr>
            <p:ph type="body"/>
          </p:nvPr>
        </p:nvSpPr>
        <p:spPr>
          <a:xfrm>
            <a:off x="285120" y="2424960"/>
            <a:ext cx="4693320" cy="1949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3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300" spc="-1" strike="noStrike">
              <a:solidFill>
                <a:srgbClr val="000000"/>
              </a:solidFill>
              <a:latin typeface="Calibri"/>
            </a:endParaRPr>
          </a:p>
        </p:txBody>
      </p:sp>
      <p:sp>
        <p:nvSpPr>
          <p:cNvPr id="307" name="PlaceHolder 7"/>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308" name="PlaceHolder 8"/>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pic>
        <p:nvPicPr>
          <p:cNvPr id="309" name="Imagen 14" descr=""/>
          <p:cNvPicPr/>
          <p:nvPr/>
        </p:nvPicPr>
        <p:blipFill>
          <a:blip r:embed="rId3"/>
          <a:stretch/>
        </p:blipFill>
        <p:spPr>
          <a:xfrm>
            <a:off x="10857600" y="126000"/>
            <a:ext cx="1204560" cy="602280"/>
          </a:xfrm>
          <a:prstGeom prst="rect">
            <a:avLst/>
          </a:prstGeom>
          <a:ln w="0">
            <a:noFill/>
          </a:ln>
        </p:spPr>
      </p:pic>
      <p:sp>
        <p:nvSpPr>
          <p:cNvPr id="310" name="PlaceHolder 9"/>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7" name="Marcador de texto 25"/>
          <p:cNvSpPr/>
          <p:nvPr/>
        </p:nvSpPr>
        <p:spPr>
          <a:xfrm>
            <a:off x="328320" y="6392520"/>
            <a:ext cx="4113720" cy="27648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s-ES" sz="1200" spc="-1" strike="noStrike">
                <a:solidFill>
                  <a:srgbClr val="000000"/>
                </a:solidFill>
                <a:latin typeface="Visuelt Pro"/>
              </a:rPr>
              <a:t>Subtítulo presentación</a:t>
            </a:r>
            <a:endParaRPr b="0" lang="es-CO" sz="1200" spc="-1" strike="noStrike">
              <a:latin typeface="Arial"/>
            </a:endParaRPr>
          </a:p>
        </p:txBody>
      </p:sp>
      <p:pic>
        <p:nvPicPr>
          <p:cNvPr id="348" name="Imagen 6" descr=""/>
          <p:cNvPicPr/>
          <p:nvPr/>
        </p:nvPicPr>
        <p:blipFill>
          <a:blip r:embed="rId2"/>
          <a:stretch/>
        </p:blipFill>
        <p:spPr>
          <a:xfrm>
            <a:off x="10857600" y="126000"/>
            <a:ext cx="1204560" cy="602280"/>
          </a:xfrm>
          <a:prstGeom prst="rect">
            <a:avLst/>
          </a:prstGeom>
          <a:ln w="0">
            <a:noFill/>
          </a:ln>
        </p:spPr>
      </p:pic>
      <p:sp>
        <p:nvSpPr>
          <p:cNvPr id="349" name="PlaceHolder 1"/>
          <p:cNvSpPr>
            <a:spLocks noGrp="1"/>
          </p:cNvSpPr>
          <p:nvPr>
            <p:ph type="body"/>
          </p:nvPr>
        </p:nvSpPr>
        <p:spPr>
          <a:xfrm>
            <a:off x="257400" y="894240"/>
            <a:ext cx="4113720" cy="523440"/>
          </a:xfrm>
          <a:prstGeom prst="rect">
            <a:avLst/>
          </a:prstGeom>
          <a:noFill/>
          <a:ln w="0">
            <a:noFill/>
          </a:ln>
        </p:spPr>
        <p:txBody>
          <a:bodyPr lIns="90000" rIns="90000" tIns="45000" bIns="45000" anchor="t">
            <a:noAutofit/>
          </a:bodyPr>
          <a:p>
            <a:pPr>
              <a:lnSpc>
                <a:spcPct val="90000"/>
              </a:lnSpc>
              <a:spcBef>
                <a:spcPts val="1001"/>
              </a:spcBef>
              <a:tabLst>
                <a:tab algn="l" pos="0"/>
              </a:tabLst>
            </a:pPr>
            <a:r>
              <a:rPr b="1" lang="es-ES" sz="3100" spc="-1" strike="noStrike">
                <a:solidFill>
                  <a:srgbClr val="000000"/>
                </a:solidFill>
                <a:latin typeface="Periodico Display Rg"/>
              </a:rPr>
              <a:t>Título slide</a:t>
            </a:r>
            <a:endParaRPr b="0" lang="es-ES" sz="3100" spc="-1" strike="noStrike">
              <a:solidFill>
                <a:srgbClr val="000000"/>
              </a:solidFill>
              <a:latin typeface="Calibri"/>
            </a:endParaRPr>
          </a:p>
        </p:txBody>
      </p:sp>
      <p:sp>
        <p:nvSpPr>
          <p:cNvPr id="350" name="PlaceHolder 2"/>
          <p:cNvSpPr>
            <a:spLocks noGrp="1"/>
          </p:cNvSpPr>
          <p:nvPr>
            <p:ph type="body"/>
          </p:nvPr>
        </p:nvSpPr>
        <p:spPr>
          <a:xfrm>
            <a:off x="257400" y="306000"/>
            <a:ext cx="4159080" cy="281880"/>
          </a:xfrm>
          <a:prstGeom prst="rect">
            <a:avLst/>
          </a:prstGeom>
          <a:noFill/>
          <a:ln w="0">
            <a:noFill/>
          </a:ln>
        </p:spPr>
        <p:txBody>
          <a:bodyPr lIns="90000" rIns="90000" tIns="45000" bIns="45000" anchor="ctr">
            <a:noAutofit/>
          </a:bodyPr>
          <a:p>
            <a:pPr>
              <a:lnSpc>
                <a:spcPct val="90000"/>
              </a:lnSpc>
              <a:spcBef>
                <a:spcPts val="1001"/>
              </a:spcBef>
              <a:tabLst>
                <a:tab algn="l" pos="0"/>
              </a:tabLst>
            </a:pPr>
            <a:r>
              <a:rPr b="1" lang="es-ES" sz="1200" spc="-1" strike="noStrike">
                <a:solidFill>
                  <a:srgbClr val="000000"/>
                </a:solidFill>
                <a:latin typeface="Visuelt Pro"/>
              </a:rPr>
              <a:t>00. Título capítulo</a:t>
            </a:r>
            <a:endParaRPr b="0" lang="es-ES" sz="1200" spc="-1" strike="noStrike">
              <a:solidFill>
                <a:srgbClr val="000000"/>
              </a:solidFill>
              <a:latin typeface="Calibri"/>
            </a:endParaRPr>
          </a:p>
        </p:txBody>
      </p:sp>
      <p:sp>
        <p:nvSpPr>
          <p:cNvPr id="351" name="PlaceHolder 3"/>
          <p:cNvSpPr>
            <a:spLocks noGrp="1"/>
          </p:cNvSpPr>
          <p:nvPr>
            <p:ph type="body"/>
          </p:nvPr>
        </p:nvSpPr>
        <p:spPr>
          <a:xfrm>
            <a:off x="285120" y="2011320"/>
            <a:ext cx="11556000" cy="3497760"/>
          </a:xfrm>
          <a:prstGeom prst="rect">
            <a:avLst/>
          </a:prstGeom>
          <a:noFill/>
          <a:ln w="0">
            <a:noFill/>
          </a:ln>
        </p:spPr>
        <p:txBody>
          <a:bodyPr lIns="90000" rIns="90000" tIns="45000" bIns="45000" anchor="t">
            <a:noAutofit/>
          </a:bodyPr>
          <a:p>
            <a:pPr algn="just">
              <a:lnSpc>
                <a:spcPct val="90000"/>
              </a:lnSpc>
              <a:spcBef>
                <a:spcPts val="99"/>
              </a:spcBef>
              <a:tabLst>
                <a:tab algn="l" pos="0"/>
              </a:tabLst>
            </a:pPr>
            <a:r>
              <a:rPr b="0" lang="es-ES" sz="1600" spc="-1" strike="noStrike">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b="0" lang="es-ES" sz="1600" spc="-1" strike="noStrike">
              <a:solidFill>
                <a:srgbClr val="000000"/>
              </a:solidFill>
              <a:latin typeface="Calibri"/>
            </a:endParaRPr>
          </a:p>
          <a:p>
            <a:pPr algn="just">
              <a:lnSpc>
                <a:spcPct val="90000"/>
              </a:lnSpc>
              <a:spcBef>
                <a:spcPts val="99"/>
              </a:spcBef>
              <a:tabLst>
                <a:tab algn="l" pos="0"/>
              </a:tabLst>
            </a:pPr>
            <a:br/>
            <a:endParaRPr b="0" lang="es-ES" sz="1600" spc="-1" strike="noStrike">
              <a:solidFill>
                <a:srgbClr val="000000"/>
              </a:solidFill>
              <a:latin typeface="Calibri"/>
            </a:endParaRPr>
          </a:p>
          <a:p>
            <a:pPr algn="just">
              <a:lnSpc>
                <a:spcPct val="90000"/>
              </a:lnSpc>
              <a:spcBef>
                <a:spcPts val="99"/>
              </a:spcBef>
              <a:tabLst>
                <a:tab algn="l" pos="0"/>
              </a:tabLst>
            </a:pPr>
            <a:r>
              <a:rPr b="0" lang="es-ES" sz="1600" spc="-1" strike="noStrike">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b="0" lang="es-ES" sz="1600" spc="-1" strike="noStrike">
              <a:solidFill>
                <a:srgbClr val="000000"/>
              </a:solidFill>
              <a:latin typeface="Calibri"/>
            </a:endParaRPr>
          </a:p>
        </p:txBody>
      </p:sp>
      <p:sp>
        <p:nvSpPr>
          <p:cNvPr id="35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Calibri"/>
              </a:rPr>
              <a:t>Pulse para editar el formato del texto de título</a:t>
            </a:r>
            <a:endParaRPr b="0" lang="es-E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9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97.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9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9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slideLayout" Target="../slideLayouts/slideLayout97.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9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97.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9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9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37.xml"/><Relationship Id="rId7" Type="http://schemas.openxmlformats.org/officeDocument/2006/relationships/comments" Target="../comments/comment4.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97.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97.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9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p:nvPr>
        </p:nvSpPr>
        <p:spPr>
          <a:xfrm>
            <a:off x="446760" y="1263960"/>
            <a:ext cx="7570440" cy="563400"/>
          </a:xfrm>
          <a:prstGeom prst="rect">
            <a:avLst/>
          </a:prstGeom>
          <a:noFill/>
          <a:ln w="0">
            <a:noFill/>
          </a:ln>
        </p:spPr>
        <p:txBody>
          <a:bodyPr lIns="0" rIns="0" tIns="0" bIns="0" anchor="ctr">
            <a:noAutofit/>
          </a:bodyPr>
          <a:p>
            <a:r>
              <a:rPr b="0" lang="es-ES" sz="2800" spc="-1" strike="noStrike">
                <a:solidFill>
                  <a:srgbClr val="000000"/>
                </a:solidFill>
                <a:latin typeface="Calibri"/>
              </a:rPr>
              <a:t>Reconocimiento sonoro de instrumentos musicales</a:t>
            </a:r>
            <a:endParaRPr b="0" lang="es-ES" sz="2800" spc="-1" strike="noStrike">
              <a:solidFill>
                <a:srgbClr val="000000"/>
              </a:solidFill>
              <a:latin typeface="Calibri"/>
            </a:endParaRPr>
          </a:p>
        </p:txBody>
      </p:sp>
      <p:sp>
        <p:nvSpPr>
          <p:cNvPr id="396" name="Marcador de texto 9"/>
          <p:cNvSpPr txBox="1"/>
          <p:nvPr/>
        </p:nvSpPr>
        <p:spPr>
          <a:xfrm>
            <a:off x="328320" y="5055120"/>
            <a:ext cx="11414880" cy="947880"/>
          </a:xfrm>
          <a:prstGeom prst="rect">
            <a:avLst/>
          </a:prstGeom>
          <a:noFill/>
          <a:ln w="0">
            <a:noFill/>
          </a:ln>
        </p:spPr>
        <p:txBody>
          <a:bodyPr lIns="0" rIns="0" tIns="0" bIns="0" anchor="b">
            <a:noAutofit/>
          </a:bodyPr>
          <a:p>
            <a:pPr indent="-324000">
              <a:lnSpc>
                <a:spcPct val="100000"/>
              </a:lnSpc>
              <a:tabLst>
                <a:tab algn="l" pos="0"/>
              </a:tabLst>
            </a:pPr>
            <a:r>
              <a:rPr b="0" lang="es-ES" sz="3600" spc="-100" strike="noStrike">
                <a:solidFill>
                  <a:srgbClr val="000000"/>
                </a:solidFill>
                <a:latin typeface="Calibri"/>
              </a:rPr>
              <a:t>Por: William Steve Rodriguez Villamizar</a:t>
            </a:r>
            <a:endParaRPr b="0" lang="es-ES" sz="3600" spc="-100"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46" name="Marcador de texto 17"/>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4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48" name="" descr=""/>
          <p:cNvPicPr/>
          <p:nvPr/>
        </p:nvPicPr>
        <p:blipFill>
          <a:blip r:embed="rId1"/>
          <a:stretch/>
        </p:blipFill>
        <p:spPr>
          <a:xfrm>
            <a:off x="900000" y="2380680"/>
            <a:ext cx="3780000" cy="2659320"/>
          </a:xfrm>
          <a:prstGeom prst="rect">
            <a:avLst/>
          </a:prstGeom>
          <a:ln w="0">
            <a:noFill/>
          </a:ln>
        </p:spPr>
      </p:pic>
      <p:sp>
        <p:nvSpPr>
          <p:cNvPr id="449" name=""/>
          <p:cNvSpPr txBox="1"/>
          <p:nvPr/>
        </p:nvSpPr>
        <p:spPr>
          <a:xfrm>
            <a:off x="5400000" y="2160000"/>
            <a:ext cx="5040000" cy="137016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Reducción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RMS</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Croma</a:t>
            </a:r>
            <a:endParaRPr b="0" lang="es-CO" sz="1800" spc="-1" strike="noStrike">
              <a:latin typeface="Arial"/>
            </a:endParaRPr>
          </a:p>
        </p:txBody>
      </p:sp>
      <p:sp>
        <p:nvSpPr>
          <p:cNvPr id="450" name=""/>
          <p:cNvSpPr txBox="1"/>
          <p:nvPr/>
        </p:nvSpPr>
        <p:spPr>
          <a:xfrm>
            <a:off x="6120000" y="3960000"/>
            <a:ext cx="3465000" cy="346320"/>
          </a:xfrm>
          <a:prstGeom prst="rect">
            <a:avLst/>
          </a:prstGeom>
          <a:noFill/>
          <a:ln w="0">
            <a:noFill/>
          </a:ln>
        </p:spPr>
        <p:txBody>
          <a:bodyPr lIns="90000" rIns="90000" tIns="45000" bIns="45000" anchor="t">
            <a:noAutofit/>
          </a:bodyPr>
          <a:p>
            <a:r>
              <a:rPr b="0" lang="es-CO" sz="1800" spc="-1" strike="noStrike">
                <a:latin typeface="Arial"/>
              </a:rPr>
              <a:t>Promedios de los cromagramas </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52" name="Marcador de texto 18"/>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53"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54" name="" descr=""/>
          <p:cNvPicPr/>
          <p:nvPr/>
        </p:nvPicPr>
        <p:blipFill>
          <a:blip r:embed="rId1"/>
          <a:stretch/>
        </p:blipFill>
        <p:spPr>
          <a:xfrm>
            <a:off x="900000" y="2380680"/>
            <a:ext cx="3780000" cy="2659320"/>
          </a:xfrm>
          <a:prstGeom prst="rect">
            <a:avLst/>
          </a:prstGeom>
          <a:ln w="0">
            <a:noFill/>
          </a:ln>
        </p:spPr>
      </p:pic>
      <p:sp>
        <p:nvSpPr>
          <p:cNvPr id="455" name=""/>
          <p:cNvSpPr txBox="1"/>
          <p:nvPr/>
        </p:nvSpPr>
        <p:spPr>
          <a:xfrm>
            <a:off x="5400000" y="2160000"/>
            <a:ext cx="5040000" cy="16261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Reducción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RMS</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Croma</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Ancho de banda espectral</a:t>
            </a:r>
            <a:endParaRPr b="0" lang="es-CO" sz="1800" spc="-1" strike="noStrike">
              <a:latin typeface="Arial"/>
            </a:endParaRPr>
          </a:p>
        </p:txBody>
      </p:sp>
      <p:sp>
        <p:nvSpPr>
          <p:cNvPr id="456" name=""/>
          <p:cNvSpPr txBox="1"/>
          <p:nvPr/>
        </p:nvSpPr>
        <p:spPr>
          <a:xfrm>
            <a:off x="6120000" y="3960000"/>
            <a:ext cx="4338360" cy="602280"/>
          </a:xfrm>
          <a:prstGeom prst="rect">
            <a:avLst/>
          </a:prstGeom>
          <a:noFill/>
          <a:ln w="0">
            <a:noFill/>
          </a:ln>
        </p:spPr>
        <p:txBody>
          <a:bodyPr lIns="90000" rIns="90000" tIns="45000" bIns="45000" anchor="t">
            <a:noAutofit/>
          </a:bodyPr>
          <a:p>
            <a:r>
              <a:rPr b="0" lang="es-CO" sz="1800" spc="-1" strike="noStrike">
                <a:latin typeface="Arial"/>
              </a:rPr>
              <a:t>Promedios de la longitud de frecuencias </a:t>
            </a:r>
            <a:endParaRPr b="0" lang="es-CO" sz="1800" spc="-1" strike="noStrike">
              <a:latin typeface="Arial"/>
            </a:endParaRPr>
          </a:p>
          <a:p>
            <a:r>
              <a:rPr b="0" lang="es-CO" sz="1800" spc="-1" strike="noStrike">
                <a:latin typeface="Arial"/>
              </a:rPr>
              <a:t>donde esta la mayor potencia de la señal</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58" name="Marcador de texto 19"/>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59"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60" name="" descr=""/>
          <p:cNvPicPr/>
          <p:nvPr/>
        </p:nvPicPr>
        <p:blipFill>
          <a:blip r:embed="rId1"/>
          <a:stretch/>
        </p:blipFill>
        <p:spPr>
          <a:xfrm>
            <a:off x="900000" y="2380680"/>
            <a:ext cx="3780000" cy="2659320"/>
          </a:xfrm>
          <a:prstGeom prst="rect">
            <a:avLst/>
          </a:prstGeom>
          <a:ln w="0">
            <a:noFill/>
          </a:ln>
        </p:spPr>
      </p:pic>
      <p:sp>
        <p:nvSpPr>
          <p:cNvPr id="461" name=""/>
          <p:cNvSpPr txBox="1"/>
          <p:nvPr/>
        </p:nvSpPr>
        <p:spPr>
          <a:xfrm>
            <a:off x="5400000" y="2160000"/>
            <a:ext cx="5040000" cy="213804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Reducción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RMS</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Croma</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Ancho de banda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MFCC — Coeficientes centrales de frecuencia Mel</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63" name="Marcador de texto 20"/>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64"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65" name="" descr=""/>
          <p:cNvPicPr/>
          <p:nvPr/>
        </p:nvPicPr>
        <p:blipFill>
          <a:blip r:embed="rId1"/>
          <a:stretch/>
        </p:blipFill>
        <p:spPr>
          <a:xfrm>
            <a:off x="900000" y="2380680"/>
            <a:ext cx="3012480" cy="2119320"/>
          </a:xfrm>
          <a:prstGeom prst="rect">
            <a:avLst/>
          </a:prstGeom>
          <a:ln w="0">
            <a:noFill/>
          </a:ln>
        </p:spPr>
      </p:pic>
      <p:graphicFrame>
        <p:nvGraphicFramePr>
          <p:cNvPr id="466" name=""/>
          <p:cNvGraphicFramePr/>
          <p:nvPr/>
        </p:nvGraphicFramePr>
        <p:xfrm>
          <a:off x="1184040" y="4713840"/>
          <a:ext cx="10223640" cy="1509840"/>
        </p:xfrm>
        <a:graphic>
          <a:graphicData uri="http://schemas.openxmlformats.org/drawingml/2006/table">
            <a:tbl>
              <a:tblPr/>
              <a:tblGrid>
                <a:gridCol w="1131840"/>
                <a:gridCol w="1071360"/>
                <a:gridCol w="2064960"/>
                <a:gridCol w="1150560"/>
                <a:gridCol w="1645560"/>
                <a:gridCol w="1382040"/>
                <a:gridCol w="1777320"/>
              </a:tblGrid>
              <a:tr h="863640">
                <a:tc>
                  <a:txBody>
                    <a:bodyPr lIns="90000" rIns="90000" tIns="46800" bIns="46800" anchor="t">
                      <a:noAutofit/>
                    </a:bodyPr>
                    <a:p>
                      <a:pPr algn="ctr">
                        <a:lnSpc>
                          <a:spcPct val="100000"/>
                        </a:lnSpc>
                      </a:pPr>
                      <a:r>
                        <a:rPr b="1" lang="es-CO" sz="1800" spc="-1" strike="noStrike">
                          <a:latin typeface="Arial"/>
                        </a:rPr>
                        <a:t>croma</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lnSpc>
                          <a:spcPct val="100000"/>
                        </a:lnSpc>
                      </a:pPr>
                      <a:r>
                        <a:rPr b="1" lang="es-CO" sz="1800" spc="-1" strike="noStrike">
                          <a:latin typeface="Arial"/>
                        </a:rPr>
                        <a:t>rms</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r>
                        <a:rPr b="1" lang="es-CO" sz="1800" spc="-1" strike="noStrike">
                          <a:latin typeface="Arial"/>
                        </a:rPr>
                        <a:t>centroide espectral </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r>
                        <a:rPr b="1" lang="es-CO" sz="1800" spc="-1" strike="noStrike">
                          <a:latin typeface="Arial"/>
                        </a:rPr>
                        <a:t>ancho banda</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lnSpc>
                          <a:spcPct val="100000"/>
                        </a:lnSpc>
                      </a:pPr>
                      <a:r>
                        <a:rPr b="1" lang="es-CO" sz="1800" spc="-1" strike="noStrike">
                          <a:latin typeface="Arial"/>
                        </a:rPr>
                        <a:t>reducción espectral</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lnSpc>
                          <a:spcPct val="100000"/>
                        </a:lnSpc>
                      </a:pPr>
                      <a:r>
                        <a:rPr b="1" lang="es-CO" sz="1800" spc="-1" strike="noStrike">
                          <a:latin typeface="Arial"/>
                        </a:rPr>
                        <a:t>cruces por cero</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lnSpc>
                          <a:spcPct val="100000"/>
                        </a:lnSpc>
                      </a:pPr>
                      <a:r>
                        <a:rPr b="1" lang="es-CO" sz="1800" spc="-1" strike="noStrike">
                          <a:latin typeface="Arial"/>
                        </a:rPr>
                        <a:t>MFCC</a:t>
                      </a:r>
                      <a:endParaRPr b="1"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16000">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1 valor</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lnSpc>
                          <a:spcPct val="100000"/>
                        </a:lnSpc>
                      </a:pPr>
                      <a:r>
                        <a:rPr b="0" lang="es-CO" sz="1800" spc="-1" strike="noStrike">
                          <a:latin typeface="Arial"/>
                        </a:rPr>
                        <a:t>20 valores</a:t>
                      </a:r>
                      <a:endParaRPr b="0" lang="es-CO"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467" name=""/>
          <p:cNvSpPr txBox="1"/>
          <p:nvPr/>
        </p:nvSpPr>
        <p:spPr>
          <a:xfrm>
            <a:off x="5940000" y="3973680"/>
            <a:ext cx="1410480" cy="346320"/>
          </a:xfrm>
          <a:prstGeom prst="rect">
            <a:avLst/>
          </a:prstGeom>
          <a:noFill/>
          <a:ln w="0">
            <a:noFill/>
          </a:ln>
        </p:spPr>
        <p:txBody>
          <a:bodyPr lIns="90000" rIns="90000" tIns="45000" bIns="45000" anchor="t">
            <a:noAutofit/>
          </a:bodyPr>
          <a:p>
            <a:r>
              <a:rPr b="0" lang="es-CO" sz="1800" spc="-1" strike="noStrike">
                <a:latin typeface="Arial"/>
              </a:rPr>
              <a:t>En resumen</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69" name="Marcador de texto 13"/>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70"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Split a 2 segundos</a:t>
            </a:r>
            <a:endParaRPr b="0" lang="es-CO" sz="2500" spc="-1" strike="noStrike">
              <a:latin typeface="Arial"/>
            </a:endParaRPr>
          </a:p>
        </p:txBody>
      </p:sp>
      <p:pic>
        <p:nvPicPr>
          <p:cNvPr id="471" name="" descr=""/>
          <p:cNvPicPr/>
          <p:nvPr/>
        </p:nvPicPr>
        <p:blipFill>
          <a:blip r:embed="rId1"/>
          <a:stretch/>
        </p:blipFill>
        <p:spPr>
          <a:xfrm>
            <a:off x="720000" y="2160000"/>
            <a:ext cx="5220000" cy="3520800"/>
          </a:xfrm>
          <a:prstGeom prst="rect">
            <a:avLst/>
          </a:prstGeom>
          <a:ln w="0">
            <a:noFill/>
          </a:ln>
        </p:spPr>
      </p:pic>
      <p:sp>
        <p:nvSpPr>
          <p:cNvPr id="472" name=""/>
          <p:cNvSpPr txBox="1"/>
          <p:nvPr/>
        </p:nvSpPr>
        <p:spPr>
          <a:xfrm>
            <a:off x="900000" y="5680800"/>
            <a:ext cx="4860000" cy="602280"/>
          </a:xfrm>
          <a:prstGeom prst="rect">
            <a:avLst/>
          </a:prstGeom>
          <a:noFill/>
          <a:ln w="0">
            <a:noFill/>
          </a:ln>
        </p:spPr>
        <p:txBody>
          <a:bodyPr lIns="90000" rIns="90000" tIns="45000" bIns="45000" anchor="t">
            <a:noAutofit/>
          </a:bodyPr>
          <a:p>
            <a:r>
              <a:rPr b="0" lang="es-CO" sz="1800" spc="-1" strike="noStrike">
                <a:latin typeface="Arial"/>
              </a:rPr>
              <a:t>Con split de 2 segundos, el tamaño de cada dato es un vector de 88.200 posiciones.</a:t>
            </a:r>
            <a:endParaRPr b="0" lang="es-CO" sz="1800" spc="-1" strike="noStrike">
              <a:latin typeface="Arial"/>
            </a:endParaRPr>
          </a:p>
        </p:txBody>
      </p:sp>
      <p:pic>
        <p:nvPicPr>
          <p:cNvPr id="473" name="" descr=""/>
          <p:cNvPicPr/>
          <p:nvPr/>
        </p:nvPicPr>
        <p:blipFill>
          <a:blip r:embed="rId2"/>
          <a:stretch/>
        </p:blipFill>
        <p:spPr>
          <a:xfrm>
            <a:off x="6120000" y="1378080"/>
            <a:ext cx="5851800" cy="4388760"/>
          </a:xfrm>
          <a:prstGeom prst="rect">
            <a:avLst/>
          </a:prstGeom>
          <a:ln w="0">
            <a:noFill/>
          </a:ln>
        </p:spPr>
      </p:pic>
      <p:sp>
        <p:nvSpPr>
          <p:cNvPr id="474" name=""/>
          <p:cNvSpPr txBox="1"/>
          <p:nvPr/>
        </p:nvSpPr>
        <p:spPr>
          <a:xfrm>
            <a:off x="6840000" y="5760000"/>
            <a:ext cx="4680000" cy="858240"/>
          </a:xfrm>
          <a:prstGeom prst="rect">
            <a:avLst/>
          </a:prstGeom>
          <a:noFill/>
          <a:ln w="0">
            <a:noFill/>
          </a:ln>
        </p:spPr>
        <p:txBody>
          <a:bodyPr lIns="90000" rIns="90000" tIns="45000" bIns="45000" anchor="t">
            <a:noAutofit/>
          </a:bodyPr>
          <a:p>
            <a:r>
              <a:rPr b="0" lang="es-CO" sz="1800" spc="-1" strike="noStrike">
                <a:latin typeface="Arial"/>
              </a:rPr>
              <a:t>Antes: train: 330, test 10</a:t>
            </a:r>
            <a:endParaRPr b="0" lang="es-CO" sz="1800" spc="-1" strike="noStrike">
              <a:latin typeface="Arial"/>
            </a:endParaRPr>
          </a:p>
          <a:p>
            <a:r>
              <a:rPr b="0" lang="es-CO" sz="1800" spc="-1" strike="noStrike">
                <a:latin typeface="Arial"/>
              </a:rPr>
              <a:t>Después (split 2 segundos</a:t>
            </a:r>
            <a:endParaRPr b="0" lang="es-CO" sz="1800" spc="-1" strike="noStrike">
              <a:latin typeface="Arial"/>
            </a:endParaRPr>
          </a:p>
          <a:p>
            <a:r>
              <a:rPr b="0" lang="es-CO" sz="1800" spc="-1" strike="noStrike">
                <a:latin typeface="Arial"/>
              </a:rPr>
              <a:t>): train:121.700, test: 1.488</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76" name="Marcador de texto 3"/>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77" name=""/>
          <p:cNvSpPr txBox="1"/>
          <p:nvPr/>
        </p:nvSpPr>
        <p:spPr>
          <a:xfrm>
            <a:off x="900000" y="1929600"/>
            <a:ext cx="2233440" cy="346320"/>
          </a:xfrm>
          <a:prstGeom prst="rect">
            <a:avLst/>
          </a:prstGeom>
          <a:noFill/>
          <a:ln w="0">
            <a:noFill/>
          </a:ln>
        </p:spPr>
        <p:txBody>
          <a:bodyPr lIns="90000" rIns="90000" tIns="45000" bIns="45000" anchor="t">
            <a:noAutofit/>
          </a:bodyPr>
          <a:p>
            <a:r>
              <a:rPr b="0" lang="es-CO" sz="1800" spc="-1" strike="noStrike">
                <a:latin typeface="Arial"/>
              </a:rPr>
              <a:t>Datos luego del split</a:t>
            </a:r>
            <a:endParaRPr b="0" lang="es-CO" sz="1800" spc="-1" strike="noStrike">
              <a:latin typeface="Arial"/>
            </a:endParaRPr>
          </a:p>
        </p:txBody>
      </p:sp>
      <p:pic>
        <p:nvPicPr>
          <p:cNvPr id="478" name="" descr=""/>
          <p:cNvPicPr/>
          <p:nvPr/>
        </p:nvPicPr>
        <p:blipFill>
          <a:blip r:embed="rId1"/>
          <a:stretch/>
        </p:blipFill>
        <p:spPr>
          <a:xfrm>
            <a:off x="720000" y="2520000"/>
            <a:ext cx="11191680" cy="360000"/>
          </a:xfrm>
          <a:prstGeom prst="rect">
            <a:avLst/>
          </a:prstGeom>
          <a:ln w="0">
            <a:noFill/>
          </a:ln>
        </p:spPr>
      </p:pic>
      <p:pic>
        <p:nvPicPr>
          <p:cNvPr id="479" name="" descr=""/>
          <p:cNvPicPr/>
          <p:nvPr/>
        </p:nvPicPr>
        <p:blipFill>
          <a:blip r:embed="rId2"/>
          <a:stretch/>
        </p:blipFill>
        <p:spPr>
          <a:xfrm>
            <a:off x="720000" y="3391200"/>
            <a:ext cx="7981560" cy="568800"/>
          </a:xfrm>
          <a:prstGeom prst="rect">
            <a:avLst/>
          </a:prstGeom>
          <a:ln w="0">
            <a:noFill/>
          </a:ln>
        </p:spPr>
      </p:pic>
      <p:sp>
        <p:nvSpPr>
          <p:cNvPr id="480" name=""/>
          <p:cNvSpPr txBox="1"/>
          <p:nvPr/>
        </p:nvSpPr>
        <p:spPr>
          <a:xfrm>
            <a:off x="900000" y="3240000"/>
            <a:ext cx="5580000" cy="602280"/>
          </a:xfrm>
          <a:prstGeom prst="rect">
            <a:avLst/>
          </a:prstGeom>
          <a:noFill/>
          <a:ln w="0">
            <a:noFill/>
          </a:ln>
        </p:spPr>
        <p:txBody>
          <a:bodyPr lIns="90000" rIns="90000" tIns="45000" bIns="45000" anchor="t">
            <a:noAutofit/>
          </a:bodyPr>
          <a:p>
            <a:r>
              <a:rPr b="0" lang="es-CO" sz="1800" spc="-1" strike="noStrike">
                <a:latin typeface="Arial"/>
              </a:rPr>
              <a:t>Datos luego de la extracción de características</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482" name="Marcador de texto 4"/>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83"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PCA</a:t>
            </a:r>
            <a:endParaRPr b="0" lang="es-CO" sz="2500" spc="-1" strike="noStrike">
              <a:latin typeface="Arial"/>
            </a:endParaRPr>
          </a:p>
        </p:txBody>
      </p:sp>
      <p:pic>
        <p:nvPicPr>
          <p:cNvPr id="484" name="" descr=""/>
          <p:cNvPicPr/>
          <p:nvPr/>
        </p:nvPicPr>
        <p:blipFill>
          <a:blip r:embed="rId1"/>
          <a:srcRect l="13659" t="13687" r="10750" b="22205"/>
          <a:stretch/>
        </p:blipFill>
        <p:spPr>
          <a:xfrm>
            <a:off x="3060000" y="1396440"/>
            <a:ext cx="5760000" cy="4884840"/>
          </a:xfrm>
          <a:prstGeom prst="rect">
            <a:avLst/>
          </a:prstGeom>
          <a:ln w="0">
            <a:noFill/>
          </a:ln>
        </p:spPr>
      </p:pic>
      <p:sp>
        <p:nvSpPr>
          <p:cNvPr id="485" name=""/>
          <p:cNvSpPr txBox="1"/>
          <p:nvPr/>
        </p:nvSpPr>
        <p:spPr>
          <a:xfrm>
            <a:off x="1800000" y="3793680"/>
            <a:ext cx="1260000" cy="346320"/>
          </a:xfrm>
          <a:prstGeom prst="rect">
            <a:avLst/>
          </a:prstGeom>
          <a:noFill/>
          <a:ln w="0">
            <a:noFill/>
          </a:ln>
        </p:spPr>
        <p:txBody>
          <a:bodyPr lIns="90000" rIns="90000" tIns="45000" bIns="45000" anchor="t">
            <a:noAutofit/>
          </a:bodyPr>
          <a:p>
            <a:r>
              <a:rPr b="0" lang="es-CO" sz="1800" spc="-1" strike="noStrike">
                <a:latin typeface="Arial"/>
              </a:rPr>
              <a:t>Varianza</a:t>
            </a:r>
            <a:endParaRPr b="0" lang="es-CO" sz="1800" spc="-1" strike="noStrike">
              <a:latin typeface="Arial"/>
            </a:endParaRPr>
          </a:p>
        </p:txBody>
      </p:sp>
      <p:sp>
        <p:nvSpPr>
          <p:cNvPr id="486" name=""/>
          <p:cNvSpPr txBox="1"/>
          <p:nvPr/>
        </p:nvSpPr>
        <p:spPr>
          <a:xfrm>
            <a:off x="4320000" y="5940000"/>
            <a:ext cx="3600000" cy="602280"/>
          </a:xfrm>
          <a:prstGeom prst="rect">
            <a:avLst/>
          </a:prstGeom>
          <a:noFill/>
          <a:ln w="0">
            <a:noFill/>
          </a:ln>
        </p:spPr>
        <p:txBody>
          <a:bodyPr lIns="90000" rIns="90000" tIns="45000" bIns="45000" anchor="t">
            <a:noAutofit/>
          </a:bodyPr>
          <a:p>
            <a:r>
              <a:rPr b="0" lang="es-CO" sz="1800" spc="-1" strike="noStrike">
                <a:latin typeface="Arial"/>
              </a:rPr>
              <a:t>Cantidad de componentes finales</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88" name="Marcador de texto 22"/>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89" name=""/>
          <p:cNvSpPr txBox="1"/>
          <p:nvPr/>
        </p:nvSpPr>
        <p:spPr>
          <a:xfrm>
            <a:off x="900000" y="1929600"/>
            <a:ext cx="2233440" cy="346320"/>
          </a:xfrm>
          <a:prstGeom prst="rect">
            <a:avLst/>
          </a:prstGeom>
          <a:noFill/>
          <a:ln w="0">
            <a:noFill/>
          </a:ln>
        </p:spPr>
        <p:txBody>
          <a:bodyPr lIns="90000" rIns="90000" tIns="45000" bIns="45000" anchor="t">
            <a:noAutofit/>
          </a:bodyPr>
          <a:p>
            <a:r>
              <a:rPr b="0" lang="es-CO" sz="1800" spc="-1" strike="noStrike">
                <a:latin typeface="Arial"/>
              </a:rPr>
              <a:t>Datos luego del split</a:t>
            </a:r>
            <a:endParaRPr b="0" lang="es-CO" sz="1800" spc="-1" strike="noStrike">
              <a:latin typeface="Arial"/>
            </a:endParaRPr>
          </a:p>
        </p:txBody>
      </p:sp>
      <p:pic>
        <p:nvPicPr>
          <p:cNvPr id="490" name="" descr=""/>
          <p:cNvPicPr/>
          <p:nvPr/>
        </p:nvPicPr>
        <p:blipFill>
          <a:blip r:embed="rId1"/>
          <a:stretch/>
        </p:blipFill>
        <p:spPr>
          <a:xfrm>
            <a:off x="720000" y="2520000"/>
            <a:ext cx="11191680" cy="360000"/>
          </a:xfrm>
          <a:prstGeom prst="rect">
            <a:avLst/>
          </a:prstGeom>
          <a:ln w="0">
            <a:noFill/>
          </a:ln>
        </p:spPr>
      </p:pic>
      <p:pic>
        <p:nvPicPr>
          <p:cNvPr id="491" name="" descr=""/>
          <p:cNvPicPr/>
          <p:nvPr/>
        </p:nvPicPr>
        <p:blipFill>
          <a:blip r:embed="rId2"/>
          <a:stretch/>
        </p:blipFill>
        <p:spPr>
          <a:xfrm>
            <a:off x="720000" y="3391200"/>
            <a:ext cx="7981560" cy="568800"/>
          </a:xfrm>
          <a:prstGeom prst="rect">
            <a:avLst/>
          </a:prstGeom>
          <a:ln w="0">
            <a:noFill/>
          </a:ln>
        </p:spPr>
      </p:pic>
      <p:sp>
        <p:nvSpPr>
          <p:cNvPr id="492" name=""/>
          <p:cNvSpPr txBox="1"/>
          <p:nvPr/>
        </p:nvSpPr>
        <p:spPr>
          <a:xfrm>
            <a:off x="900000" y="3240000"/>
            <a:ext cx="5580000" cy="602280"/>
          </a:xfrm>
          <a:prstGeom prst="rect">
            <a:avLst/>
          </a:prstGeom>
          <a:noFill/>
          <a:ln w="0">
            <a:noFill/>
          </a:ln>
        </p:spPr>
        <p:txBody>
          <a:bodyPr lIns="90000" rIns="90000" tIns="45000" bIns="45000" anchor="t">
            <a:noAutofit/>
          </a:bodyPr>
          <a:p>
            <a:r>
              <a:rPr b="0" lang="es-CO" sz="1800" spc="-1" strike="noStrike">
                <a:latin typeface="Arial"/>
              </a:rPr>
              <a:t>Datos luego de la extracción de características</a:t>
            </a:r>
            <a:endParaRPr b="0" lang="es-CO" sz="1800" spc="-1" strike="noStrike">
              <a:latin typeface="Arial"/>
            </a:endParaRPr>
          </a:p>
        </p:txBody>
      </p:sp>
      <p:pic>
        <p:nvPicPr>
          <p:cNvPr id="493" name="" descr=""/>
          <p:cNvPicPr/>
          <p:nvPr/>
        </p:nvPicPr>
        <p:blipFill>
          <a:blip r:embed="rId3"/>
          <a:stretch/>
        </p:blipFill>
        <p:spPr>
          <a:xfrm>
            <a:off x="720000" y="4680000"/>
            <a:ext cx="3960000" cy="412560"/>
          </a:xfrm>
          <a:prstGeom prst="rect">
            <a:avLst/>
          </a:prstGeom>
          <a:ln w="0">
            <a:noFill/>
          </a:ln>
        </p:spPr>
      </p:pic>
      <p:sp>
        <p:nvSpPr>
          <p:cNvPr id="494" name=""/>
          <p:cNvSpPr txBox="1"/>
          <p:nvPr/>
        </p:nvSpPr>
        <p:spPr>
          <a:xfrm>
            <a:off x="900000" y="4333680"/>
            <a:ext cx="3960000" cy="346320"/>
          </a:xfrm>
          <a:prstGeom prst="rect">
            <a:avLst/>
          </a:prstGeom>
          <a:noFill/>
          <a:ln w="0">
            <a:noFill/>
          </a:ln>
        </p:spPr>
        <p:txBody>
          <a:bodyPr lIns="90000" rIns="90000" tIns="45000" bIns="45000" anchor="t">
            <a:noAutofit/>
          </a:bodyPr>
          <a:p>
            <a:r>
              <a:rPr b="0" lang="es-CO" sz="1800" spc="-1" strike="noStrike">
                <a:latin typeface="Arial"/>
              </a:rPr>
              <a:t>Datos luego del PCA (93%)</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496" name="Marcador de texto 21"/>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9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Modelado RNA simple</a:t>
            </a:r>
            <a:endParaRPr b="0" lang="es-CO" sz="2500" spc="-1" strike="noStrike">
              <a:latin typeface="Arial"/>
            </a:endParaRPr>
          </a:p>
        </p:txBody>
      </p:sp>
      <p:pic>
        <p:nvPicPr>
          <p:cNvPr id="498" name="" descr=""/>
          <p:cNvPicPr/>
          <p:nvPr/>
        </p:nvPicPr>
        <p:blipFill>
          <a:blip r:embed="rId1"/>
          <a:stretch/>
        </p:blipFill>
        <p:spPr>
          <a:xfrm>
            <a:off x="1440000" y="2340000"/>
            <a:ext cx="3213720" cy="3272400"/>
          </a:xfrm>
          <a:prstGeom prst="rect">
            <a:avLst/>
          </a:prstGeom>
          <a:ln w="0">
            <a:noFill/>
          </a:ln>
        </p:spPr>
      </p:pic>
      <p:pic>
        <p:nvPicPr>
          <p:cNvPr id="499" name="" descr=""/>
          <p:cNvPicPr/>
          <p:nvPr/>
        </p:nvPicPr>
        <p:blipFill>
          <a:blip r:embed="rId2"/>
          <a:stretch/>
        </p:blipFill>
        <p:spPr>
          <a:xfrm>
            <a:off x="6480000" y="3240000"/>
            <a:ext cx="3984840" cy="921600"/>
          </a:xfrm>
          <a:prstGeom prst="rect">
            <a:avLst/>
          </a:prstGeom>
          <a:ln w="0">
            <a:noFill/>
          </a:ln>
        </p:spPr>
      </p:pic>
      <p:sp>
        <p:nvSpPr>
          <p:cNvPr id="500" name=""/>
          <p:cNvSpPr txBox="1"/>
          <p:nvPr/>
        </p:nvSpPr>
        <p:spPr>
          <a:xfrm>
            <a:off x="540000" y="3420000"/>
            <a:ext cx="1080000" cy="602280"/>
          </a:xfrm>
          <a:prstGeom prst="rect">
            <a:avLst/>
          </a:prstGeom>
          <a:noFill/>
          <a:ln w="0">
            <a:noFill/>
          </a:ln>
        </p:spPr>
        <p:txBody>
          <a:bodyPr lIns="90000" rIns="90000" tIns="45000" bIns="45000" anchor="t">
            <a:noAutofit/>
          </a:bodyPr>
          <a:p>
            <a:r>
              <a:rPr b="0" lang="es-CO" sz="1800" spc="-1" strike="noStrike">
                <a:latin typeface="Arial"/>
              </a:rPr>
              <a:t>Int=15</a:t>
            </a:r>
            <a:endParaRPr b="0" lang="es-CO" sz="1800" spc="-1" strike="noStrike">
              <a:latin typeface="Arial"/>
            </a:endParaRPr>
          </a:p>
        </p:txBody>
      </p:sp>
      <p:sp>
        <p:nvSpPr>
          <p:cNvPr id="501" name=""/>
          <p:cNvSpPr txBox="1"/>
          <p:nvPr/>
        </p:nvSpPr>
        <p:spPr>
          <a:xfrm>
            <a:off x="540000" y="3420360"/>
            <a:ext cx="1080000" cy="602280"/>
          </a:xfrm>
          <a:prstGeom prst="rect">
            <a:avLst/>
          </a:prstGeom>
          <a:noFill/>
          <a:ln w="0">
            <a:noFill/>
          </a:ln>
        </p:spPr>
        <p:txBody>
          <a:bodyPr lIns="90000" rIns="90000" tIns="45000" bIns="45000" anchor="t">
            <a:noAutofit/>
          </a:bodyPr>
          <a:p>
            <a:r>
              <a:rPr b="0" lang="es-CO" sz="1800" spc="-1" strike="noStrike">
                <a:latin typeface="Arial"/>
              </a:rPr>
              <a:t>Int=15</a:t>
            </a:r>
            <a:endParaRPr b="0" lang="es-CO" sz="1800" spc="-1" strike="noStrike">
              <a:latin typeface="Arial"/>
            </a:endParaRPr>
          </a:p>
        </p:txBody>
      </p:sp>
      <p:sp>
        <p:nvSpPr>
          <p:cNvPr id="502" name=""/>
          <p:cNvSpPr txBox="1"/>
          <p:nvPr/>
        </p:nvSpPr>
        <p:spPr>
          <a:xfrm>
            <a:off x="4500000" y="3537720"/>
            <a:ext cx="1080000" cy="602280"/>
          </a:xfrm>
          <a:prstGeom prst="rect">
            <a:avLst/>
          </a:prstGeom>
          <a:noFill/>
          <a:ln w="0">
            <a:noFill/>
          </a:ln>
        </p:spPr>
        <p:txBody>
          <a:bodyPr lIns="90000" rIns="90000" tIns="45000" bIns="45000" anchor="t">
            <a:noAutofit/>
          </a:bodyPr>
          <a:p>
            <a:r>
              <a:rPr b="0" lang="es-CO" sz="1800" spc="-1" strike="noStrike">
                <a:latin typeface="Arial"/>
              </a:rPr>
              <a:t>Out=11</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04" name="Marcador de texto 23"/>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05"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Modelado RNA Experimental</a:t>
            </a:r>
            <a:endParaRPr b="0" lang="es-CO" sz="2500" spc="-1" strike="noStrike">
              <a:latin typeface="Arial"/>
            </a:endParaRPr>
          </a:p>
        </p:txBody>
      </p:sp>
      <p:pic>
        <p:nvPicPr>
          <p:cNvPr id="506" name="" descr=""/>
          <p:cNvPicPr/>
          <p:nvPr/>
        </p:nvPicPr>
        <p:blipFill>
          <a:blip r:embed="rId1"/>
          <a:stretch/>
        </p:blipFill>
        <p:spPr>
          <a:xfrm>
            <a:off x="365040" y="2243520"/>
            <a:ext cx="5394960" cy="3336480"/>
          </a:xfrm>
          <a:prstGeom prst="rect">
            <a:avLst/>
          </a:prstGeom>
          <a:ln w="0">
            <a:noFill/>
          </a:ln>
        </p:spPr>
      </p:pic>
      <p:pic>
        <p:nvPicPr>
          <p:cNvPr id="507" name="" descr=""/>
          <p:cNvPicPr/>
          <p:nvPr/>
        </p:nvPicPr>
        <p:blipFill>
          <a:blip r:embed="rId2"/>
          <a:stretch/>
        </p:blipFill>
        <p:spPr>
          <a:xfrm>
            <a:off x="6660000" y="3241080"/>
            <a:ext cx="3992400" cy="898920"/>
          </a:xfrm>
          <a:prstGeom prst="rect">
            <a:avLst/>
          </a:prstGeom>
          <a:ln w="0">
            <a:noFill/>
          </a:ln>
        </p:spPr>
      </p:pic>
      <p:sp>
        <p:nvSpPr>
          <p:cNvPr id="508" name=""/>
          <p:cNvSpPr txBox="1"/>
          <p:nvPr/>
        </p:nvSpPr>
        <p:spPr>
          <a:xfrm>
            <a:off x="5400000" y="3240000"/>
            <a:ext cx="1080000" cy="602280"/>
          </a:xfrm>
          <a:prstGeom prst="rect">
            <a:avLst/>
          </a:prstGeom>
          <a:noFill/>
          <a:ln w="0">
            <a:noFill/>
          </a:ln>
        </p:spPr>
        <p:txBody>
          <a:bodyPr lIns="90000" rIns="90000" tIns="45000" bIns="45000" anchor="t">
            <a:noAutofit/>
          </a:bodyPr>
          <a:p>
            <a:r>
              <a:rPr b="0" lang="es-CO" sz="1800" spc="-1" strike="noStrike">
                <a:latin typeface="Arial"/>
              </a:rPr>
              <a:t>Out=11</a:t>
            </a:r>
            <a:endParaRPr b="0" lang="es-CO" sz="1800" spc="-1" strike="noStrike">
              <a:latin typeface="Arial"/>
            </a:endParaRPr>
          </a:p>
        </p:txBody>
      </p:sp>
      <p:sp>
        <p:nvSpPr>
          <p:cNvPr id="509" name=""/>
          <p:cNvSpPr txBox="1"/>
          <p:nvPr/>
        </p:nvSpPr>
        <p:spPr>
          <a:xfrm>
            <a:off x="360000" y="2340000"/>
            <a:ext cx="1080000" cy="602280"/>
          </a:xfrm>
          <a:prstGeom prst="rect">
            <a:avLst/>
          </a:prstGeom>
          <a:noFill/>
          <a:ln w="0">
            <a:noFill/>
          </a:ln>
        </p:spPr>
        <p:txBody>
          <a:bodyPr lIns="90000" rIns="90000" tIns="45000" bIns="45000" anchor="t">
            <a:noAutofit/>
          </a:bodyPr>
          <a:p>
            <a:r>
              <a:rPr b="0" lang="es-CO" sz="1800" spc="-1" strike="noStrike">
                <a:latin typeface="Arial"/>
              </a:rPr>
              <a:t>Int=15</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p:nvPr>
        </p:nvSpPr>
        <p:spPr>
          <a:xfrm>
            <a:off x="257400" y="30600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398" name=""/>
          <p:cNvSpPr txBox="1"/>
          <p:nvPr/>
        </p:nvSpPr>
        <p:spPr>
          <a:xfrm>
            <a:off x="540000" y="720000"/>
            <a:ext cx="9360000" cy="657360"/>
          </a:xfrm>
          <a:prstGeom prst="rect">
            <a:avLst/>
          </a:prstGeom>
          <a:noFill/>
          <a:ln w="0">
            <a:noFill/>
          </a:ln>
        </p:spPr>
        <p:txBody>
          <a:bodyPr lIns="90000" rIns="90000" tIns="45000" bIns="45000" anchor="t">
            <a:noAutofit/>
          </a:bodyPr>
          <a:p>
            <a:r>
              <a:rPr b="0" lang="es-CO" sz="4000" spc="-1" strike="noStrike">
                <a:latin typeface="Arial"/>
              </a:rPr>
              <a:t>Objetivos</a:t>
            </a:r>
            <a:endParaRPr b="0" lang="es-CO" sz="4000" spc="-1" strike="noStrike">
              <a:latin typeface="Arial"/>
            </a:endParaRPr>
          </a:p>
        </p:txBody>
      </p:sp>
      <p:sp>
        <p:nvSpPr>
          <p:cNvPr id="399" name=""/>
          <p:cNvSpPr txBox="1"/>
          <p:nvPr/>
        </p:nvSpPr>
        <p:spPr>
          <a:xfrm>
            <a:off x="360000" y="1620000"/>
            <a:ext cx="9000000" cy="327204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Seleccionar un dataset adecuado para el problema.</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Entrenar un modelo de IA para clasificacion de instrumentos en un audio.</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Aplicar una serie de transformaciones sobre los audios para adecuarlos para el modelo de IA.</a:t>
            </a:r>
            <a:endParaRPr b="0" lang="es-CO" sz="2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11" name="Marcador de texto 5"/>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12"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RandomForestClassifier</a:t>
            </a:r>
            <a:endParaRPr b="0" lang="es-CO" sz="2500" spc="-1" strike="noStrike">
              <a:latin typeface="Arial"/>
            </a:endParaRPr>
          </a:p>
        </p:txBody>
      </p:sp>
      <p:pic>
        <p:nvPicPr>
          <p:cNvPr id="513" name="" descr=""/>
          <p:cNvPicPr/>
          <p:nvPr/>
        </p:nvPicPr>
        <p:blipFill>
          <a:blip r:embed="rId1"/>
          <a:stretch/>
        </p:blipFill>
        <p:spPr>
          <a:xfrm>
            <a:off x="7560000" y="3202920"/>
            <a:ext cx="3969720" cy="937080"/>
          </a:xfrm>
          <a:prstGeom prst="rect">
            <a:avLst/>
          </a:prstGeom>
          <a:ln w="0">
            <a:noFill/>
          </a:ln>
        </p:spPr>
      </p:pic>
      <p:pic>
        <p:nvPicPr>
          <p:cNvPr id="514" name="" descr=""/>
          <p:cNvPicPr/>
          <p:nvPr/>
        </p:nvPicPr>
        <p:blipFill>
          <a:blip r:embed="rId2"/>
          <a:stretch/>
        </p:blipFill>
        <p:spPr>
          <a:xfrm>
            <a:off x="438480" y="2520000"/>
            <a:ext cx="6941520" cy="3420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16" name="Marcador de texto 24"/>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1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LogisticRegression</a:t>
            </a:r>
            <a:endParaRPr b="0" lang="es-CO" sz="2500" spc="-1" strike="noStrike">
              <a:latin typeface="Arial"/>
            </a:endParaRPr>
          </a:p>
        </p:txBody>
      </p:sp>
      <p:pic>
        <p:nvPicPr>
          <p:cNvPr id="518" name="" descr=""/>
          <p:cNvPicPr/>
          <p:nvPr/>
        </p:nvPicPr>
        <p:blipFill>
          <a:blip r:embed="rId1"/>
          <a:stretch/>
        </p:blipFill>
        <p:spPr>
          <a:xfrm>
            <a:off x="1620000" y="2340000"/>
            <a:ext cx="3603960" cy="4198320"/>
          </a:xfrm>
          <a:prstGeom prst="rect">
            <a:avLst/>
          </a:prstGeom>
          <a:ln w="0">
            <a:noFill/>
          </a:ln>
        </p:spPr>
      </p:pic>
      <p:pic>
        <p:nvPicPr>
          <p:cNvPr id="519" name="" descr=""/>
          <p:cNvPicPr/>
          <p:nvPr/>
        </p:nvPicPr>
        <p:blipFill>
          <a:blip r:embed="rId2"/>
          <a:stretch/>
        </p:blipFill>
        <p:spPr>
          <a:xfrm>
            <a:off x="6120000" y="3398400"/>
            <a:ext cx="3962160" cy="921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21" name="Marcador de texto 25"/>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22"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DecisionTreeClassifier</a:t>
            </a:r>
            <a:endParaRPr b="0" lang="es-CO" sz="2500" spc="-1" strike="noStrike">
              <a:latin typeface="Arial"/>
            </a:endParaRPr>
          </a:p>
        </p:txBody>
      </p:sp>
      <p:pic>
        <p:nvPicPr>
          <p:cNvPr id="523" name="" descr=""/>
          <p:cNvPicPr/>
          <p:nvPr/>
        </p:nvPicPr>
        <p:blipFill>
          <a:blip r:embed="rId1"/>
          <a:stretch/>
        </p:blipFill>
        <p:spPr>
          <a:xfrm>
            <a:off x="900000" y="3240000"/>
            <a:ext cx="5191560" cy="1434240"/>
          </a:xfrm>
          <a:prstGeom prst="rect">
            <a:avLst/>
          </a:prstGeom>
          <a:ln w="0">
            <a:noFill/>
          </a:ln>
        </p:spPr>
      </p:pic>
      <p:pic>
        <p:nvPicPr>
          <p:cNvPr id="524" name="" descr=""/>
          <p:cNvPicPr/>
          <p:nvPr/>
        </p:nvPicPr>
        <p:blipFill>
          <a:blip r:embed="rId2"/>
          <a:stretch/>
        </p:blipFill>
        <p:spPr>
          <a:xfrm>
            <a:off x="6480000" y="3240000"/>
            <a:ext cx="3969720" cy="944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26" name="Marcador de texto 26"/>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2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DummyClassifier</a:t>
            </a:r>
            <a:endParaRPr b="0" lang="es-CO" sz="2500" spc="-1" strike="noStrike">
              <a:latin typeface="Arial"/>
            </a:endParaRPr>
          </a:p>
        </p:txBody>
      </p:sp>
      <p:pic>
        <p:nvPicPr>
          <p:cNvPr id="528" name="" descr=""/>
          <p:cNvPicPr/>
          <p:nvPr/>
        </p:nvPicPr>
        <p:blipFill>
          <a:blip r:embed="rId1"/>
          <a:stretch/>
        </p:blipFill>
        <p:spPr>
          <a:xfrm>
            <a:off x="6650280" y="3240000"/>
            <a:ext cx="3969720" cy="944640"/>
          </a:xfrm>
          <a:prstGeom prst="rect">
            <a:avLst/>
          </a:prstGeom>
          <a:ln w="0">
            <a:noFill/>
          </a:ln>
        </p:spPr>
      </p:pic>
      <p:pic>
        <p:nvPicPr>
          <p:cNvPr id="529" name="" descr=""/>
          <p:cNvPicPr/>
          <p:nvPr/>
        </p:nvPicPr>
        <p:blipFill>
          <a:blip r:embed="rId2"/>
          <a:srcRect l="0" t="15191" r="0" b="0"/>
          <a:stretch/>
        </p:blipFill>
        <p:spPr>
          <a:xfrm>
            <a:off x="527760" y="2520000"/>
            <a:ext cx="4872240" cy="337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31" name="Marcador de texto 27"/>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32"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KneighborsClassifier</a:t>
            </a:r>
            <a:endParaRPr b="0" lang="es-CO" sz="2500" spc="-1" strike="noStrike">
              <a:latin typeface="Arial"/>
            </a:endParaRPr>
          </a:p>
        </p:txBody>
      </p:sp>
      <p:pic>
        <p:nvPicPr>
          <p:cNvPr id="533" name="" descr=""/>
          <p:cNvPicPr/>
          <p:nvPr/>
        </p:nvPicPr>
        <p:blipFill>
          <a:blip r:embed="rId1"/>
          <a:stretch/>
        </p:blipFill>
        <p:spPr>
          <a:xfrm>
            <a:off x="6665400" y="3060000"/>
            <a:ext cx="3954600" cy="921600"/>
          </a:xfrm>
          <a:prstGeom prst="rect">
            <a:avLst/>
          </a:prstGeom>
          <a:ln w="0">
            <a:noFill/>
          </a:ln>
        </p:spPr>
      </p:pic>
      <p:pic>
        <p:nvPicPr>
          <p:cNvPr id="534" name="" descr=""/>
          <p:cNvPicPr/>
          <p:nvPr/>
        </p:nvPicPr>
        <p:blipFill>
          <a:blip r:embed="rId2"/>
          <a:stretch/>
        </p:blipFill>
        <p:spPr>
          <a:xfrm>
            <a:off x="1260000" y="2340000"/>
            <a:ext cx="3780000" cy="34635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36" name="Marcador de texto 28"/>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3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Modelado GaussianNB</a:t>
            </a:r>
            <a:endParaRPr b="0" lang="es-CO" sz="2500" spc="-1" strike="noStrike">
              <a:latin typeface="Arial"/>
            </a:endParaRPr>
          </a:p>
        </p:txBody>
      </p:sp>
      <p:pic>
        <p:nvPicPr>
          <p:cNvPr id="538" name="" descr=""/>
          <p:cNvPicPr/>
          <p:nvPr/>
        </p:nvPicPr>
        <p:blipFill>
          <a:blip r:embed="rId1"/>
          <a:stretch/>
        </p:blipFill>
        <p:spPr>
          <a:xfrm>
            <a:off x="6642720" y="3225960"/>
            <a:ext cx="3977280" cy="914040"/>
          </a:xfrm>
          <a:prstGeom prst="rect">
            <a:avLst/>
          </a:prstGeom>
          <a:ln w="0">
            <a:noFill/>
          </a:ln>
        </p:spPr>
      </p:pic>
      <p:sp>
        <p:nvSpPr>
          <p:cNvPr id="539" name=""/>
          <p:cNvSpPr txBox="1"/>
          <p:nvPr/>
        </p:nvSpPr>
        <p:spPr>
          <a:xfrm>
            <a:off x="720000" y="2160000"/>
            <a:ext cx="7740000" cy="602280"/>
          </a:xfrm>
          <a:prstGeom prst="rect">
            <a:avLst/>
          </a:prstGeom>
          <a:noFill/>
          <a:ln w="0">
            <a:noFill/>
          </a:ln>
        </p:spPr>
        <p:txBody>
          <a:bodyPr lIns="90000" rIns="90000" tIns="45000" bIns="45000" anchor="t">
            <a:noAutofit/>
          </a:bodyPr>
          <a:p>
            <a:r>
              <a:rPr b="0" lang="es-CO" sz="1800" spc="-1" strike="noStrike">
                <a:latin typeface="Arial"/>
              </a:rPr>
              <a:t>Aplicando el teorema de Bayes (probabilística) con una fuerte (Naive) independencia de las características</a:t>
            </a:r>
            <a:endParaRPr b="0" lang="es-CO" sz="1800" spc="-1" strike="noStrike">
              <a:latin typeface="Arial"/>
            </a:endParaRPr>
          </a:p>
        </p:txBody>
      </p:sp>
      <p:pic>
        <p:nvPicPr>
          <p:cNvPr id="540" name="" descr=""/>
          <p:cNvPicPr/>
          <p:nvPr/>
        </p:nvPicPr>
        <p:blipFill>
          <a:blip r:embed="rId2"/>
          <a:stretch/>
        </p:blipFill>
        <p:spPr>
          <a:xfrm>
            <a:off x="1440000" y="3013920"/>
            <a:ext cx="3482280" cy="2926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42" name="Marcador de texto 29"/>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43"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lnSpc>
                <a:spcPct val="100000"/>
              </a:lnSpc>
              <a:buClr>
                <a:srgbClr val="000000"/>
              </a:buClr>
              <a:buSzPct val="45000"/>
              <a:buFont typeface="Wingdings" charset="2"/>
              <a:buChar char=""/>
            </a:pPr>
            <a:r>
              <a:rPr b="0" lang="es-CO" sz="2500" spc="-1" strike="noStrike">
                <a:latin typeface="Arial"/>
              </a:rPr>
              <a:t>Resumen modelado</a:t>
            </a:r>
            <a:endParaRPr b="0" lang="es-CO" sz="2500" spc="-1" strike="noStrike">
              <a:latin typeface="Arial"/>
            </a:endParaRPr>
          </a:p>
        </p:txBody>
      </p:sp>
      <p:graphicFrame>
        <p:nvGraphicFramePr>
          <p:cNvPr id="544" name=""/>
          <p:cNvGraphicFramePr/>
          <p:nvPr/>
        </p:nvGraphicFramePr>
        <p:xfrm>
          <a:off x="1048680" y="2043720"/>
          <a:ext cx="10320120" cy="7081200"/>
        </p:xfrm>
        <a:graphic>
          <a:graphicData uri="http://schemas.openxmlformats.org/drawingml/2006/table">
            <a:tbl>
              <a:tblPr/>
              <a:tblGrid>
                <a:gridCol w="1116000"/>
                <a:gridCol w="1143000"/>
                <a:gridCol w="2708640"/>
                <a:gridCol w="1100880"/>
                <a:gridCol w="1296360"/>
                <a:gridCol w="1068480"/>
                <a:gridCol w="1887120"/>
              </a:tblGrid>
              <a:tr h="497160">
                <a:tc gridSpan="2">
                  <a:txBody>
                    <a:bodyPr lIns="90000" rIns="90000" tIns="46800" bIns="46800" anchor="ctr">
                      <a:noAutofit/>
                    </a:bodyPr>
                    <a:p>
                      <a:pPr algn="ctr"/>
                      <a:r>
                        <a:rPr b="1" lang="es-CO" sz="1800" spc="-1" strike="noStrike">
                          <a:latin typeface="Arial"/>
                        </a:rPr>
                        <a:t>Modelos</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es-CO" sz="1800" spc="-1" strike="noStrike">
                          <a:latin typeface="Arial"/>
                        </a:rPr>
                        <a:t>Algoritmo</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es-CO" sz="1800" spc="-1" strike="noStrike">
                          <a:latin typeface="Arial"/>
                        </a:rPr>
                        <a:t>train</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es-CO" sz="1800" spc="-1" strike="noStrike">
                          <a:latin typeface="Arial"/>
                        </a:rPr>
                        <a:t>valid</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es-CO" sz="1800" spc="-1" strike="noStrike">
                          <a:latin typeface="Arial"/>
                        </a:rPr>
                        <a:t>test</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es-CO" sz="1800" spc="-1" strike="noStrike">
                          <a:latin typeface="Arial"/>
                        </a:rPr>
                        <a:t>tiempo all test (seg)</a:t>
                      </a:r>
                      <a:endParaRPr b="1"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10760">
                <a:tc rowSpan="8">
                  <a:txBody>
                    <a:bodyPr lIns="90000" rIns="90000" tIns="46800" bIns="46800" anchor="ctr">
                      <a:noAutofit/>
                    </a:bodyPr>
                    <a:p>
                      <a:pPr algn="ctr"/>
                      <a:r>
                        <a:rPr b="0" lang="es-CO" sz="1800" spc="-1" strike="noStrike">
                          <a:latin typeface="Arial"/>
                        </a:rPr>
                        <a:t>Machine learning</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6">
                  <a:txBody>
                    <a:bodyPr lIns="90000" rIns="90000" tIns="46800" bIns="46800" anchor="ctr">
                      <a:noAutofit/>
                    </a:bodyPr>
                    <a:p>
                      <a:pPr algn="ctr"/>
                      <a:r>
                        <a:rPr b="0" lang="es-CO" sz="1800" spc="-1" strike="noStrike">
                          <a:latin typeface="Arial"/>
                        </a:rPr>
                        <a:t>Clásicos</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solidFill>
                            <a:srgbClr val="000000"/>
                          </a:solidFill>
                          <a:highlight>
                            <a:srgbClr val="ffff00"/>
                          </a:highlight>
                          <a:latin typeface="Arial"/>
                        </a:rPr>
                        <a:t>RandomForestClassifier</a:t>
                      </a:r>
                      <a:endParaRPr b="0" lang="es-CO" sz="1800" spc="-1" strike="noStrike">
                        <a:solidFill>
                          <a:srgbClr val="000000"/>
                        </a:solidFill>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solidFill>
                            <a:srgbClr val="000000"/>
                          </a:solidFill>
                          <a:highlight>
                            <a:srgbClr val="ffff00"/>
                          </a:highlight>
                          <a:latin typeface="Arial"/>
                        </a:rPr>
                        <a:t>99,81%</a:t>
                      </a:r>
                      <a:endParaRPr b="0" lang="es-CO" sz="1800" spc="-1" strike="noStrike">
                        <a:solidFill>
                          <a:srgbClr val="000000"/>
                        </a:solidFill>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solidFill>
                            <a:srgbClr val="000000"/>
                          </a:solidFill>
                          <a:highlight>
                            <a:srgbClr val="ffff00"/>
                          </a:highlight>
                          <a:latin typeface="Arial"/>
                        </a:rPr>
                        <a:t>95,72%</a:t>
                      </a:r>
                      <a:endParaRPr b="0" lang="es-CO" sz="1800" spc="-1" strike="noStrike">
                        <a:solidFill>
                          <a:srgbClr val="000000"/>
                        </a:solidFill>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solidFill>
                            <a:srgbClr val="000000"/>
                          </a:solidFill>
                          <a:highlight>
                            <a:srgbClr val="ffff00"/>
                          </a:highlight>
                          <a:latin typeface="Arial"/>
                        </a:rPr>
                        <a:t>94,90%</a:t>
                      </a:r>
                      <a:endParaRPr b="0" lang="es-CO" sz="1800" spc="-1" strike="noStrike">
                        <a:solidFill>
                          <a:srgbClr val="000000"/>
                        </a:solidFill>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solidFill>
                            <a:srgbClr val="000000"/>
                          </a:solidFill>
                          <a:highlight>
                            <a:srgbClr val="ffff00"/>
                          </a:highlight>
                          <a:latin typeface="Arial"/>
                        </a:rPr>
                        <a:t>0,79</a:t>
                      </a:r>
                      <a:endParaRPr b="0" lang="es-CO" sz="1800" spc="-1" strike="noStrike">
                        <a:solidFill>
                          <a:srgbClr val="000000"/>
                        </a:solidFill>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0572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LogisticRegression</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92,18%</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92,36%</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90,72%</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1,86</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532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DecisionTreeClassifier</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100,00%</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92,54%</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91,45%</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1,15</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2552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DummyClassifier</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85,54%</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85,63%</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81,54%</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3,1</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3560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highlight>
                            <a:srgbClr val="ffff00"/>
                          </a:highlight>
                          <a:latin typeface="Arial"/>
                        </a:rPr>
                        <a:t>KNeighborsClassifier</a:t>
                      </a:r>
                      <a:endParaRPr b="0" lang="es-CO" sz="1800" spc="-1" strike="noStrike">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highlight>
                            <a:srgbClr val="ffff00"/>
                          </a:highlight>
                          <a:latin typeface="Arial"/>
                        </a:rPr>
                        <a:t>96,63%</a:t>
                      </a:r>
                      <a:endParaRPr b="0" lang="es-CO" sz="1800" spc="-1" strike="noStrike">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highlight>
                            <a:srgbClr val="ffff00"/>
                          </a:highlight>
                          <a:latin typeface="Arial"/>
                        </a:rPr>
                        <a:t>96,72%</a:t>
                      </a:r>
                      <a:endParaRPr b="0" lang="es-CO" sz="1800" spc="-1" strike="noStrike">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highlight>
                            <a:srgbClr val="ffff00"/>
                          </a:highlight>
                          <a:latin typeface="Arial"/>
                        </a:rPr>
                        <a:t>96,00%</a:t>
                      </a:r>
                      <a:endParaRPr b="0" lang="es-CO" sz="1800" spc="-1" strike="noStrike">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highlight>
                            <a:srgbClr val="ffff00"/>
                          </a:highlight>
                          <a:latin typeface="Arial"/>
                        </a:rPr>
                        <a:t>2,3</a:t>
                      </a:r>
                      <a:endParaRPr b="0" lang="es-CO" sz="1800" spc="-1" strike="noStrike">
                        <a:highlight>
                          <a:srgbClr val="ffff00"/>
                        </a:highlight>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9564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GaussianNB</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90,63%</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90,81%</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89,00%</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1,82</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1380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2">
                  <a:txBody>
                    <a:bodyPr lIns="90000" rIns="90000" tIns="46800" bIns="46800" anchor="ctr">
                      <a:noAutofit/>
                    </a:bodyPr>
                    <a:p>
                      <a:pPr algn="ctr"/>
                      <a:r>
                        <a:rPr b="0" lang="es-CO" sz="1800" spc="-1" strike="noStrike">
                          <a:latin typeface="Arial"/>
                        </a:rPr>
                        <a:t>Deep Learning</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Basico 122.000 parametros</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90,36%</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90,27%</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90,09%</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0" lang="es-CO" sz="1800" spc="-1" strike="noStrike">
                          <a:latin typeface="Arial"/>
                        </a:rPr>
                        <a:t>0,06</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04720">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Experimental</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78,63%</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78,72%</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80,09%</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0" lang="es-CO" sz="1800" spc="-1" strike="noStrike">
                          <a:latin typeface="Arial"/>
                        </a:rPr>
                        <a:t>0,32</a:t>
                      </a:r>
                      <a:endParaRPr b="0" lang="es-CO"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546" name="Marcador de texto 6"/>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4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Elección modelo usar</a:t>
            </a:r>
            <a:endParaRPr b="0" lang="es-CO" sz="2500" spc="-1" strike="noStrike">
              <a:latin typeface="Arial"/>
            </a:endParaRPr>
          </a:p>
        </p:txBody>
      </p:sp>
      <p:sp>
        <p:nvSpPr>
          <p:cNvPr id="548" name=""/>
          <p:cNvSpPr txBox="1"/>
          <p:nvPr/>
        </p:nvSpPr>
        <p:spPr>
          <a:xfrm>
            <a:off x="720000" y="2340000"/>
            <a:ext cx="10260000" cy="2932920"/>
          </a:xfrm>
          <a:prstGeom prst="rect">
            <a:avLst/>
          </a:prstGeom>
          <a:noFill/>
          <a:ln w="0">
            <a:noFill/>
          </a:ln>
        </p:spPr>
        <p:txBody>
          <a:bodyPr lIns="90000" rIns="90000" tIns="45000" bIns="45000" anchor="t">
            <a:noAutofit/>
          </a:bodyPr>
          <a:p>
            <a:pPr algn="just"/>
            <a:r>
              <a:rPr b="1" lang="es-CO" sz="2800" spc="-1" strike="noStrike">
                <a:latin typeface="Calibri"/>
                <a:ea typeface="Calibri"/>
              </a:rPr>
              <a:t>se elije el randomForest</a:t>
            </a:r>
            <a:r>
              <a:rPr b="0" lang="es-CO" sz="2800" spc="-1" strike="noStrike">
                <a:latin typeface="Calibri"/>
                <a:ea typeface="Calibri"/>
              </a:rPr>
              <a:t>, </a:t>
            </a:r>
            <a:r>
              <a:rPr b="1" lang="es-CO" sz="2800" spc="-1" strike="noStrike">
                <a:latin typeface="Calibri"/>
                <a:ea typeface="Calibri"/>
              </a:rPr>
              <a:t>principalmente por sus porcentajes superiores al 95%</a:t>
            </a:r>
            <a:r>
              <a:rPr b="0" lang="es-CO" sz="2800" spc="-1" strike="noStrike">
                <a:latin typeface="Calibri"/>
                <a:ea typeface="Calibri"/>
              </a:rPr>
              <a:t> en validación y casi el 95% en el testeo, si bien el KNeighborsClassifier tiene mejores métricas, su tiempo de predicción es muy alto lo que lo hace ineficiente para un entorno de producción. No se elije la red neuronal básica, pues si bien otorga buenas métricas y gran velocidad de respuesta, no son tan altas las métricas como lo es con RandomForest, pero si el tema tiempo de respuesta es un factor clave se podría optar por usar la red neuronal básica).</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Conclusiones</a:t>
            </a:r>
            <a:endParaRPr b="0" lang="es-CO" sz="4000" spc="-1" strike="noStrike">
              <a:latin typeface="Arial"/>
            </a:endParaRPr>
          </a:p>
        </p:txBody>
      </p:sp>
      <p:sp>
        <p:nvSpPr>
          <p:cNvPr id="550" name="Marcador de texto 7"/>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51" name=""/>
          <p:cNvSpPr txBox="1"/>
          <p:nvPr/>
        </p:nvSpPr>
        <p:spPr>
          <a:xfrm>
            <a:off x="360000" y="1621440"/>
            <a:ext cx="11520000" cy="291852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Las redes neuronales no siempre son la mejor opción para todos los problemas.</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Limpiar y preparar los datos es sumamente importante</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El PCA ayuda considerablemente a mejorar el aprendizaje del modelo</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Los algoritmos clásicos dieron mejor resultado de lo esperado.</a:t>
            </a:r>
            <a:endParaRPr b="0" lang="es-CO" sz="25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Marcador de texto 1"/>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553" name=""/>
          <p:cNvSpPr txBox="1"/>
          <p:nvPr/>
        </p:nvSpPr>
        <p:spPr>
          <a:xfrm>
            <a:off x="5040000" y="3060000"/>
            <a:ext cx="9360000" cy="657360"/>
          </a:xfrm>
          <a:prstGeom prst="rect">
            <a:avLst/>
          </a:prstGeom>
          <a:noFill/>
          <a:ln w="0">
            <a:noFill/>
          </a:ln>
        </p:spPr>
        <p:txBody>
          <a:bodyPr lIns="90000" rIns="90000" tIns="45000" bIns="45000" anchor="t">
            <a:noAutofit/>
          </a:bodyPr>
          <a:p>
            <a:r>
              <a:rPr b="0" lang="es-CO" sz="4000" spc="-1" strike="noStrike" u="sng">
                <a:uFillTx/>
                <a:latin typeface="Arial"/>
              </a:rPr>
              <a:t>Gracias</a:t>
            </a:r>
            <a:endParaRPr b="0" lang="es-CO" sz="4000" spc="-1" strike="noStrike" u="sng">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
          <p:cNvSpPr txBox="1"/>
          <p:nvPr/>
        </p:nvSpPr>
        <p:spPr>
          <a:xfrm>
            <a:off x="540000" y="720000"/>
            <a:ext cx="9360000" cy="657360"/>
          </a:xfrm>
          <a:prstGeom prst="rect">
            <a:avLst/>
          </a:prstGeom>
          <a:noFill/>
          <a:ln w="0">
            <a:noFill/>
          </a:ln>
        </p:spPr>
        <p:txBody>
          <a:bodyPr lIns="90000" rIns="90000" tIns="45000" bIns="45000" anchor="t">
            <a:noAutofit/>
          </a:bodyPr>
          <a:p>
            <a:r>
              <a:rPr b="0" lang="es-CO" sz="4000" spc="-1" strike="noStrike">
                <a:latin typeface="Arial"/>
              </a:rPr>
              <a:t>Estado del arte</a:t>
            </a:r>
            <a:endParaRPr b="0" lang="es-CO" sz="4000" spc="-1" strike="noStrike">
              <a:latin typeface="Arial"/>
            </a:endParaRPr>
          </a:p>
        </p:txBody>
      </p:sp>
      <p:sp>
        <p:nvSpPr>
          <p:cNvPr id="401" name=""/>
          <p:cNvSpPr txBox="1"/>
          <p:nvPr/>
        </p:nvSpPr>
        <p:spPr>
          <a:xfrm>
            <a:off x="360000" y="1620000"/>
            <a:ext cx="11520000" cy="362556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Aurora Salgado,  Reconocimiento automático de instrumentos mediante aprendizaje máquina, 2019</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Towardsdatascience, Extracción de características</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Silvia Jiménez Gómez, Generación y evaluación de secuencias melódicas mediante inteligencia artificial, 2018</a:t>
            </a:r>
            <a:endParaRPr b="0" lang="es-CO" sz="2500" spc="-1" strike="noStrike">
              <a:latin typeface="Arial"/>
            </a:endParaRPr>
          </a:p>
          <a:p>
            <a:pPr marL="216000" indent="-216000" algn="just">
              <a:buClr>
                <a:srgbClr val="000000"/>
              </a:buClr>
              <a:buSzPct val="45000"/>
              <a:buFont typeface="Wingdings" charset="2"/>
              <a:buChar char=""/>
            </a:pPr>
            <a:endParaRPr b="0" lang="es-CO" sz="2500" spc="-1" strike="noStrike">
              <a:latin typeface="Arial"/>
            </a:endParaRPr>
          </a:p>
          <a:p>
            <a:pPr marL="216000" indent="-216000" algn="just">
              <a:buClr>
                <a:srgbClr val="000000"/>
              </a:buClr>
              <a:buSzPct val="45000"/>
              <a:buFont typeface="Wingdings" charset="2"/>
              <a:buChar char=""/>
            </a:pPr>
            <a:r>
              <a:rPr b="0" lang="es-CO" sz="2500" spc="-1" strike="noStrike">
                <a:latin typeface="Arial"/>
              </a:rPr>
              <a:t>Manuel Enrique Aldana Sánchez y Juan Sebastian Perdomo Méndez, Reconocimiento de partituras musicales por medio de visión artificial, 2013</a:t>
            </a:r>
            <a:endParaRPr b="0" lang="es-CO" sz="2500" spc="-1" strike="noStrike">
              <a:latin typeface="Arial"/>
            </a:endParaRPr>
          </a:p>
        </p:txBody>
      </p:sp>
      <p:sp>
        <p:nvSpPr>
          <p:cNvPr id="402" name="Marcador de texto 10"/>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
          <p:cNvSpPr txBox="1"/>
          <p:nvPr/>
        </p:nvSpPr>
        <p:spPr>
          <a:xfrm>
            <a:off x="540000" y="720360"/>
            <a:ext cx="9360000" cy="657360"/>
          </a:xfrm>
          <a:prstGeom prst="rect">
            <a:avLst/>
          </a:prstGeom>
          <a:noFill/>
          <a:ln w="0">
            <a:noFill/>
          </a:ln>
        </p:spPr>
        <p:txBody>
          <a:bodyPr lIns="90000" rIns="90000" tIns="45000" bIns="45000" anchor="t">
            <a:noAutofit/>
          </a:bodyPr>
          <a:p>
            <a:r>
              <a:rPr b="0" lang="es-CO" sz="4000" spc="-1" strike="noStrike">
                <a:latin typeface="Arial"/>
              </a:rPr>
              <a:t>Dataset</a:t>
            </a:r>
            <a:endParaRPr b="0" lang="es-CO" sz="4000" spc="-1" strike="noStrike">
              <a:latin typeface="Arial"/>
            </a:endParaRPr>
          </a:p>
        </p:txBody>
      </p:sp>
      <p:sp>
        <p:nvSpPr>
          <p:cNvPr id="404" name=""/>
          <p:cNvSpPr txBox="1"/>
          <p:nvPr/>
        </p:nvSpPr>
        <p:spPr>
          <a:xfrm>
            <a:off x="360000" y="1620360"/>
            <a:ext cx="11520000" cy="79740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John Thickstun, Zaid Harchaoui y Sham Kakade tienen su dataset de musinet en kaggle</a:t>
            </a:r>
            <a:endParaRPr b="0" lang="es-CO" sz="2500" spc="-1" strike="noStrike">
              <a:latin typeface="Arial"/>
            </a:endParaRPr>
          </a:p>
        </p:txBody>
      </p:sp>
      <p:sp>
        <p:nvSpPr>
          <p:cNvPr id="405" name="Marcador de texto 11"/>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pic>
        <p:nvPicPr>
          <p:cNvPr id="406" name="" descr=""/>
          <p:cNvPicPr/>
          <p:nvPr/>
        </p:nvPicPr>
        <p:blipFill>
          <a:blip r:embed="rId1"/>
          <a:stretch/>
        </p:blipFill>
        <p:spPr>
          <a:xfrm>
            <a:off x="1061280" y="2700000"/>
            <a:ext cx="1098720" cy="1098720"/>
          </a:xfrm>
          <a:prstGeom prst="rect">
            <a:avLst/>
          </a:prstGeom>
          <a:ln w="0">
            <a:noFill/>
          </a:ln>
        </p:spPr>
      </p:pic>
      <p:sp>
        <p:nvSpPr>
          <p:cNvPr id="407" name=""/>
          <p:cNvSpPr txBox="1"/>
          <p:nvPr/>
        </p:nvSpPr>
        <p:spPr>
          <a:xfrm>
            <a:off x="900000" y="3812400"/>
            <a:ext cx="1980000" cy="346320"/>
          </a:xfrm>
          <a:prstGeom prst="rect">
            <a:avLst/>
          </a:prstGeom>
          <a:noFill/>
          <a:ln w="0">
            <a:noFill/>
          </a:ln>
        </p:spPr>
        <p:txBody>
          <a:bodyPr lIns="90000" rIns="90000" tIns="45000" bIns="45000" anchor="t">
            <a:noAutofit/>
          </a:bodyPr>
          <a:p>
            <a:r>
              <a:rPr b="0" lang="es-CO" sz="1800" spc="-1" strike="noStrike">
                <a:latin typeface="Arial"/>
              </a:rPr>
              <a:t>330 Archivos</a:t>
            </a:r>
            <a:endParaRPr b="0" lang="es-CO" sz="1800" spc="-1" strike="noStrike">
              <a:latin typeface="Arial"/>
            </a:endParaRPr>
          </a:p>
        </p:txBody>
      </p:sp>
      <p:pic>
        <p:nvPicPr>
          <p:cNvPr id="408" name="" descr=""/>
          <p:cNvPicPr/>
          <p:nvPr/>
        </p:nvPicPr>
        <p:blipFill>
          <a:blip r:embed="rId2"/>
          <a:srcRect l="0" t="0" r="0" b="10834"/>
          <a:stretch/>
        </p:blipFill>
        <p:spPr>
          <a:xfrm>
            <a:off x="2775600" y="4320000"/>
            <a:ext cx="1364400" cy="894960"/>
          </a:xfrm>
          <a:prstGeom prst="rect">
            <a:avLst/>
          </a:prstGeom>
          <a:ln w="0">
            <a:noFill/>
          </a:ln>
        </p:spPr>
      </p:pic>
      <p:pic>
        <p:nvPicPr>
          <p:cNvPr id="409" name="" descr=""/>
          <p:cNvPicPr/>
          <p:nvPr/>
        </p:nvPicPr>
        <p:blipFill>
          <a:blip r:embed="rId3"/>
          <a:stretch/>
        </p:blipFill>
        <p:spPr>
          <a:xfrm flipH="1">
            <a:off x="4984200" y="2637720"/>
            <a:ext cx="1135800" cy="1102680"/>
          </a:xfrm>
          <a:prstGeom prst="rect">
            <a:avLst/>
          </a:prstGeom>
          <a:ln w="0">
            <a:noFill/>
          </a:ln>
        </p:spPr>
      </p:pic>
      <p:sp>
        <p:nvSpPr>
          <p:cNvPr id="410" name=""/>
          <p:cNvSpPr txBox="1"/>
          <p:nvPr/>
        </p:nvSpPr>
        <p:spPr>
          <a:xfrm>
            <a:off x="4860000" y="3897720"/>
            <a:ext cx="3240000" cy="602280"/>
          </a:xfrm>
          <a:prstGeom prst="rect">
            <a:avLst/>
          </a:prstGeom>
          <a:noFill/>
          <a:ln w="0">
            <a:noFill/>
          </a:ln>
        </p:spPr>
        <p:txBody>
          <a:bodyPr lIns="90000" rIns="90000" tIns="45000" bIns="45000" anchor="t">
            <a:noAutofit/>
          </a:bodyPr>
          <a:p>
            <a:r>
              <a:rPr b="0" lang="es-CO" sz="1800" spc="-1" strike="noStrike">
                <a:latin typeface="Arial"/>
              </a:rPr>
              <a:t>+1M etiquetas</a:t>
            </a:r>
            <a:endParaRPr b="0" lang="es-CO" sz="1800" spc="-1" strike="noStrike">
              <a:latin typeface="Arial"/>
            </a:endParaRPr>
          </a:p>
          <a:p>
            <a:r>
              <a:rPr b="0" lang="es-CO" sz="1800" spc="-1" strike="noStrike">
                <a:latin typeface="Arial"/>
              </a:rPr>
              <a:t>Instrumentos</a:t>
            </a:r>
            <a:endParaRPr b="0" lang="es-CO" sz="1800" spc="-1" strike="noStrike">
              <a:latin typeface="Arial"/>
            </a:endParaRPr>
          </a:p>
        </p:txBody>
      </p:sp>
      <p:sp>
        <p:nvSpPr>
          <p:cNvPr id="411" name=""/>
          <p:cNvSpPr txBox="1"/>
          <p:nvPr/>
        </p:nvSpPr>
        <p:spPr>
          <a:xfrm>
            <a:off x="2520000" y="5394960"/>
            <a:ext cx="1980000" cy="346320"/>
          </a:xfrm>
          <a:prstGeom prst="rect">
            <a:avLst/>
          </a:prstGeom>
          <a:noFill/>
          <a:ln w="0">
            <a:noFill/>
          </a:ln>
        </p:spPr>
        <p:txBody>
          <a:bodyPr lIns="90000" rIns="90000" tIns="45000" bIns="45000" anchor="t">
            <a:noAutofit/>
          </a:bodyPr>
          <a:p>
            <a:r>
              <a:rPr b="0" lang="es-CO" sz="1800" spc="-1" strike="noStrike">
                <a:latin typeface="Arial"/>
              </a:rPr>
              <a:t>10 compositores</a:t>
            </a:r>
            <a:endParaRPr b="0" lang="es-CO" sz="1800" spc="-1" strike="noStrike">
              <a:latin typeface="Arial"/>
            </a:endParaRPr>
          </a:p>
        </p:txBody>
      </p:sp>
      <p:pic>
        <p:nvPicPr>
          <p:cNvPr id="412" name="" descr=""/>
          <p:cNvPicPr/>
          <p:nvPr/>
        </p:nvPicPr>
        <p:blipFill>
          <a:blip r:embed="rId4"/>
          <a:srcRect l="25177" t="0" r="24978" b="0"/>
          <a:stretch/>
        </p:blipFill>
        <p:spPr>
          <a:xfrm>
            <a:off x="6986160" y="4140000"/>
            <a:ext cx="1113840" cy="1169280"/>
          </a:xfrm>
          <a:prstGeom prst="rect">
            <a:avLst/>
          </a:prstGeom>
          <a:ln w="0">
            <a:noFill/>
          </a:ln>
        </p:spPr>
      </p:pic>
      <p:sp>
        <p:nvSpPr>
          <p:cNvPr id="413" name=""/>
          <p:cNvSpPr txBox="1"/>
          <p:nvPr/>
        </p:nvSpPr>
        <p:spPr>
          <a:xfrm>
            <a:off x="7020000" y="5400000"/>
            <a:ext cx="1980000" cy="602280"/>
          </a:xfrm>
          <a:prstGeom prst="rect">
            <a:avLst/>
          </a:prstGeom>
          <a:noFill/>
          <a:ln w="0">
            <a:noFill/>
          </a:ln>
        </p:spPr>
        <p:txBody>
          <a:bodyPr lIns="90000" rIns="90000" tIns="45000" bIns="45000" anchor="t">
            <a:noAutofit/>
          </a:bodyPr>
          <a:p>
            <a:r>
              <a:rPr b="0" lang="es-CO" sz="1800" spc="-1" strike="noStrike">
                <a:latin typeface="Arial"/>
              </a:rPr>
              <a:t>122.709 segundos</a:t>
            </a:r>
            <a:endParaRPr b="0" lang="es-CO" sz="1800" spc="-1" strike="noStrike">
              <a:latin typeface="Arial"/>
            </a:endParaRPr>
          </a:p>
        </p:txBody>
      </p:sp>
      <p:pic>
        <p:nvPicPr>
          <p:cNvPr id="414" name="" descr=""/>
          <p:cNvPicPr/>
          <p:nvPr/>
        </p:nvPicPr>
        <p:blipFill>
          <a:blip r:embed="rId5"/>
          <a:stretch/>
        </p:blipFill>
        <p:spPr>
          <a:xfrm>
            <a:off x="9526320" y="2700000"/>
            <a:ext cx="1093680" cy="1080000"/>
          </a:xfrm>
          <a:prstGeom prst="rect">
            <a:avLst/>
          </a:prstGeom>
          <a:ln w="0">
            <a:noFill/>
          </a:ln>
        </p:spPr>
      </p:pic>
      <p:sp>
        <p:nvSpPr>
          <p:cNvPr id="415" name=""/>
          <p:cNvSpPr txBox="1"/>
          <p:nvPr/>
        </p:nvSpPr>
        <p:spPr>
          <a:xfrm>
            <a:off x="9540000" y="3960000"/>
            <a:ext cx="2340000" cy="346320"/>
          </a:xfrm>
          <a:prstGeom prst="rect">
            <a:avLst/>
          </a:prstGeom>
          <a:noFill/>
          <a:ln w="0">
            <a:noFill/>
          </a:ln>
        </p:spPr>
        <p:txBody>
          <a:bodyPr lIns="90000" rIns="90000" tIns="45000" bIns="45000" anchor="t">
            <a:noAutofit/>
          </a:bodyPr>
          <a:p>
            <a:r>
              <a:rPr b="0" lang="es-CO" sz="1800" spc="-1" strike="noStrike">
                <a:latin typeface="Arial"/>
              </a:rPr>
              <a:t>33,5GB</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Metodología a aplicar</a:t>
            </a:r>
            <a:endParaRPr b="0" lang="es-CO" sz="4000" spc="-1" strike="noStrike">
              <a:latin typeface="Arial"/>
            </a:endParaRPr>
          </a:p>
        </p:txBody>
      </p:sp>
      <p:sp>
        <p:nvSpPr>
          <p:cNvPr id="417" name="Marcador de texto 12"/>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pic>
        <p:nvPicPr>
          <p:cNvPr id="418" name="" descr=""/>
          <p:cNvPicPr/>
          <p:nvPr/>
        </p:nvPicPr>
        <p:blipFill>
          <a:blip r:embed="rId1"/>
          <a:srcRect l="9434" t="13471" r="27815" b="14344"/>
          <a:stretch/>
        </p:blipFill>
        <p:spPr>
          <a:xfrm>
            <a:off x="2160000" y="1440000"/>
            <a:ext cx="7020000" cy="4542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20" name="Marcador de texto 14"/>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21"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22" name="" descr=""/>
          <p:cNvPicPr/>
          <p:nvPr/>
        </p:nvPicPr>
        <p:blipFill>
          <a:blip r:embed="rId1"/>
          <a:stretch/>
        </p:blipFill>
        <p:spPr>
          <a:xfrm>
            <a:off x="900000" y="2380680"/>
            <a:ext cx="3780000" cy="2659320"/>
          </a:xfrm>
          <a:prstGeom prst="rect">
            <a:avLst/>
          </a:prstGeom>
          <a:ln w="0">
            <a:noFill/>
          </a:ln>
        </p:spPr>
      </p:pic>
      <p:sp>
        <p:nvSpPr>
          <p:cNvPr id="423" name=""/>
          <p:cNvSpPr txBox="1"/>
          <p:nvPr/>
        </p:nvSpPr>
        <p:spPr>
          <a:xfrm>
            <a:off x="5400000" y="2160000"/>
            <a:ext cx="5040000" cy="3463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p:txBody>
      </p:sp>
      <p:pic>
        <p:nvPicPr>
          <p:cNvPr id="424" name="" descr=""/>
          <p:cNvPicPr/>
          <p:nvPr/>
        </p:nvPicPr>
        <p:blipFill>
          <a:blip r:embed="rId2"/>
          <a:stretch/>
        </p:blipFill>
        <p:spPr>
          <a:xfrm>
            <a:off x="5510160" y="2761560"/>
            <a:ext cx="5733360" cy="2098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26" name="Marcador de texto 8"/>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27"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28" name="" descr=""/>
          <p:cNvPicPr/>
          <p:nvPr/>
        </p:nvPicPr>
        <p:blipFill>
          <a:blip r:embed="rId1"/>
          <a:stretch/>
        </p:blipFill>
        <p:spPr>
          <a:xfrm>
            <a:off x="900000" y="2380680"/>
            <a:ext cx="3780000" cy="2659320"/>
          </a:xfrm>
          <a:prstGeom prst="rect">
            <a:avLst/>
          </a:prstGeom>
          <a:ln w="0">
            <a:noFill/>
          </a:ln>
        </p:spPr>
      </p:pic>
      <p:sp>
        <p:nvSpPr>
          <p:cNvPr id="429" name=""/>
          <p:cNvSpPr txBox="1"/>
          <p:nvPr/>
        </p:nvSpPr>
        <p:spPr>
          <a:xfrm>
            <a:off x="5400000" y="2160000"/>
            <a:ext cx="5040000" cy="60228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p:txBody>
      </p:sp>
      <p:pic>
        <p:nvPicPr>
          <p:cNvPr id="430" name="" descr=""/>
          <p:cNvPicPr/>
          <p:nvPr/>
        </p:nvPicPr>
        <p:blipFill>
          <a:blip r:embed="rId2"/>
          <a:stretch/>
        </p:blipFill>
        <p:spPr>
          <a:xfrm>
            <a:off x="6480000" y="3254040"/>
            <a:ext cx="3524040" cy="1425960"/>
          </a:xfrm>
          <a:prstGeom prst="rect">
            <a:avLst/>
          </a:prstGeom>
          <a:ln w="0">
            <a:noFill/>
          </a:ln>
        </p:spPr>
      </p:pic>
      <p:sp>
        <p:nvSpPr>
          <p:cNvPr id="431" name=""/>
          <p:cNvSpPr txBox="1"/>
          <p:nvPr/>
        </p:nvSpPr>
        <p:spPr>
          <a:xfrm>
            <a:off x="6840000" y="4680000"/>
            <a:ext cx="3780000" cy="346320"/>
          </a:xfrm>
          <a:prstGeom prst="rect">
            <a:avLst/>
          </a:prstGeom>
          <a:noFill/>
          <a:ln w="0">
            <a:noFill/>
          </a:ln>
        </p:spPr>
        <p:txBody>
          <a:bodyPr lIns="90000" rIns="90000" tIns="45000" bIns="45000" anchor="t">
            <a:noAutofit/>
          </a:bodyPr>
          <a:p>
            <a:r>
              <a:rPr b="0" lang="es-CO" sz="1800" spc="-1" strike="noStrike">
                <a:latin typeface="Arial"/>
              </a:rPr>
              <a:t>Frecuencias</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33" name="Marcador de texto 15"/>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34"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35" name="" descr=""/>
          <p:cNvPicPr/>
          <p:nvPr/>
        </p:nvPicPr>
        <p:blipFill>
          <a:blip r:embed="rId1"/>
          <a:stretch/>
        </p:blipFill>
        <p:spPr>
          <a:xfrm>
            <a:off x="900000" y="2380680"/>
            <a:ext cx="3780000" cy="2659320"/>
          </a:xfrm>
          <a:prstGeom prst="rect">
            <a:avLst/>
          </a:prstGeom>
          <a:ln w="0">
            <a:noFill/>
          </a:ln>
        </p:spPr>
      </p:pic>
      <p:sp>
        <p:nvSpPr>
          <p:cNvPr id="436" name=""/>
          <p:cNvSpPr txBox="1"/>
          <p:nvPr/>
        </p:nvSpPr>
        <p:spPr>
          <a:xfrm>
            <a:off x="5400000" y="2160000"/>
            <a:ext cx="5040000" cy="85824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Reducción espectral</a:t>
            </a:r>
            <a:endParaRPr b="0" lang="es-CO" sz="1800" spc="-1" strike="noStrike">
              <a:latin typeface="Arial"/>
            </a:endParaRPr>
          </a:p>
        </p:txBody>
      </p:sp>
      <p:sp>
        <p:nvSpPr>
          <p:cNvPr id="437" name=""/>
          <p:cNvSpPr txBox="1"/>
          <p:nvPr/>
        </p:nvSpPr>
        <p:spPr>
          <a:xfrm>
            <a:off x="6120000" y="3582360"/>
            <a:ext cx="4604760" cy="602280"/>
          </a:xfrm>
          <a:prstGeom prst="rect">
            <a:avLst/>
          </a:prstGeom>
          <a:noFill/>
          <a:ln w="0">
            <a:noFill/>
          </a:ln>
        </p:spPr>
        <p:txBody>
          <a:bodyPr lIns="90000" rIns="90000" tIns="45000" bIns="45000" anchor="t">
            <a:noAutofit/>
          </a:bodyPr>
          <a:p>
            <a:r>
              <a:rPr b="0" lang="es-CO" sz="1800" spc="-1" strike="noStrike">
                <a:latin typeface="Arial"/>
              </a:rPr>
              <a:t>Amplitud en primera frecuencia encontrada </a:t>
            </a:r>
            <a:endParaRPr b="0" lang="es-CO" sz="1800" spc="-1" strike="noStrike">
              <a:latin typeface="Arial"/>
            </a:endParaRPr>
          </a:p>
          <a:p>
            <a:r>
              <a:rPr b="0" lang="es-CO" sz="1800" spc="-1" strike="noStrike">
                <a:latin typeface="Arial"/>
              </a:rPr>
              <a:t>del centroide espectral</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
          <p:cNvSpPr txBox="1"/>
          <p:nvPr/>
        </p:nvSpPr>
        <p:spPr>
          <a:xfrm>
            <a:off x="540000" y="720720"/>
            <a:ext cx="9360000" cy="657360"/>
          </a:xfrm>
          <a:prstGeom prst="rect">
            <a:avLst/>
          </a:prstGeom>
          <a:noFill/>
          <a:ln w="0">
            <a:noFill/>
          </a:ln>
        </p:spPr>
        <p:txBody>
          <a:bodyPr lIns="90000" rIns="90000" tIns="45000" bIns="45000" anchor="t">
            <a:noAutofit/>
          </a:bodyPr>
          <a:p>
            <a:r>
              <a:rPr b="0" lang="es-CO" sz="4000" spc="-1" strike="noStrike">
                <a:latin typeface="Arial"/>
              </a:rPr>
              <a:t>Preparación de los datos</a:t>
            </a:r>
            <a:endParaRPr b="0" lang="es-CO" sz="4000" spc="-1" strike="noStrike">
              <a:latin typeface="Arial"/>
            </a:endParaRPr>
          </a:p>
        </p:txBody>
      </p:sp>
      <p:sp>
        <p:nvSpPr>
          <p:cNvPr id="439" name="Marcador de texto 16"/>
          <p:cNvSpPr txBox="1"/>
          <p:nvPr/>
        </p:nvSpPr>
        <p:spPr>
          <a:xfrm>
            <a:off x="257760" y="306360"/>
            <a:ext cx="4159080" cy="281880"/>
          </a:xfrm>
          <a:prstGeom prst="rect">
            <a:avLst/>
          </a:prstGeom>
          <a:noFill/>
          <a:ln w="0">
            <a:noFill/>
          </a:ln>
        </p:spPr>
        <p:txBody>
          <a:bodyPr lIns="90000" rIns="90000" tIns="45000" bIns="45000" anchor="ctr">
            <a:noAutofit/>
          </a:bodyPr>
          <a:p>
            <a:pPr indent="-324000">
              <a:lnSpc>
                <a:spcPct val="90000"/>
              </a:lnSpc>
              <a:spcBef>
                <a:spcPts val="1417"/>
              </a:spcBef>
              <a:tabLst>
                <a:tab algn="l" pos="0"/>
              </a:tabLst>
            </a:pPr>
            <a:r>
              <a:rPr b="1" lang="es-ES" sz="1200" spc="-1" strike="noStrike">
                <a:solidFill>
                  <a:srgbClr val="000000"/>
                </a:solidFill>
                <a:latin typeface="Calibri"/>
              </a:rPr>
              <a:t>Reconocimiento sonoro de instrumentos musicales</a:t>
            </a:r>
            <a:endParaRPr b="1" lang="es-ES" sz="1200" spc="-1" strike="noStrike">
              <a:solidFill>
                <a:srgbClr val="000000"/>
              </a:solidFill>
              <a:latin typeface="Visuelt Pro"/>
            </a:endParaRPr>
          </a:p>
        </p:txBody>
      </p:sp>
      <p:sp>
        <p:nvSpPr>
          <p:cNvPr id="440" name=""/>
          <p:cNvSpPr txBox="1"/>
          <p:nvPr/>
        </p:nvSpPr>
        <p:spPr>
          <a:xfrm>
            <a:off x="360000" y="1621440"/>
            <a:ext cx="11520000" cy="44388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s-CO" sz="2500" spc="-1" strike="noStrike">
                <a:latin typeface="Arial"/>
              </a:rPr>
              <a:t>Extracción de características</a:t>
            </a:r>
            <a:endParaRPr b="0" lang="es-CO" sz="2500" spc="-1" strike="noStrike">
              <a:latin typeface="Arial"/>
            </a:endParaRPr>
          </a:p>
        </p:txBody>
      </p:sp>
      <p:pic>
        <p:nvPicPr>
          <p:cNvPr id="441" name="" descr=""/>
          <p:cNvPicPr/>
          <p:nvPr/>
        </p:nvPicPr>
        <p:blipFill>
          <a:blip r:embed="rId1"/>
          <a:stretch/>
        </p:blipFill>
        <p:spPr>
          <a:xfrm>
            <a:off x="900000" y="2380680"/>
            <a:ext cx="3780000" cy="2659320"/>
          </a:xfrm>
          <a:prstGeom prst="rect">
            <a:avLst/>
          </a:prstGeom>
          <a:ln w="0">
            <a:noFill/>
          </a:ln>
        </p:spPr>
      </p:pic>
      <p:sp>
        <p:nvSpPr>
          <p:cNvPr id="442" name=""/>
          <p:cNvSpPr txBox="1"/>
          <p:nvPr/>
        </p:nvSpPr>
        <p:spPr>
          <a:xfrm>
            <a:off x="5400000" y="2160000"/>
            <a:ext cx="5040000" cy="111420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s-CO" sz="1800" spc="-1" strike="noStrike">
                <a:latin typeface="Arial"/>
              </a:rPr>
              <a:t>Cruce por cero</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Centroide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Reducción espectral</a:t>
            </a:r>
            <a:endParaRPr b="0" lang="es-CO" sz="1800" spc="-1" strike="noStrike">
              <a:latin typeface="Arial"/>
            </a:endParaRPr>
          </a:p>
          <a:p>
            <a:pPr marL="216000" indent="-216000">
              <a:buClr>
                <a:srgbClr val="000000"/>
              </a:buClr>
              <a:buSzPct val="45000"/>
              <a:buFont typeface="Wingdings" charset="2"/>
              <a:buChar char=""/>
            </a:pPr>
            <a:r>
              <a:rPr b="0" lang="es-CO" sz="1800" spc="-1" strike="noStrike">
                <a:latin typeface="Arial"/>
              </a:rPr>
              <a:t>RMS</a:t>
            </a:r>
            <a:endParaRPr b="0" lang="es-CO" sz="1800" spc="-1" strike="noStrike">
              <a:latin typeface="Arial"/>
            </a:endParaRPr>
          </a:p>
        </p:txBody>
      </p:sp>
      <p:pic>
        <p:nvPicPr>
          <p:cNvPr id="443" name="" descr=""/>
          <p:cNvPicPr/>
          <p:nvPr/>
        </p:nvPicPr>
        <p:blipFill>
          <a:blip r:embed="rId2"/>
          <a:stretch/>
        </p:blipFill>
        <p:spPr>
          <a:xfrm>
            <a:off x="6402600" y="3420000"/>
            <a:ext cx="3677400" cy="1634400"/>
          </a:xfrm>
          <a:prstGeom prst="rect">
            <a:avLst/>
          </a:prstGeom>
          <a:ln w="0">
            <a:noFill/>
          </a:ln>
        </p:spPr>
      </p:pic>
      <p:sp>
        <p:nvSpPr>
          <p:cNvPr id="444" name=""/>
          <p:cNvSpPr txBox="1"/>
          <p:nvPr/>
        </p:nvSpPr>
        <p:spPr>
          <a:xfrm>
            <a:off x="7560000" y="5053680"/>
            <a:ext cx="1067760" cy="346320"/>
          </a:xfrm>
          <a:prstGeom prst="rect">
            <a:avLst/>
          </a:prstGeom>
          <a:noFill/>
          <a:ln w="0">
            <a:noFill/>
          </a:ln>
        </p:spPr>
        <p:txBody>
          <a:bodyPr lIns="90000" rIns="90000" tIns="45000" bIns="45000" anchor="t">
            <a:noAutofit/>
          </a:bodyPr>
          <a:p>
            <a:r>
              <a:rPr b="0" lang="es-CO" sz="1800" spc="-1" strike="noStrike">
                <a:latin typeface="Arial"/>
              </a:rPr>
              <a:t>Amplitud</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TotalTime>
  <Application>LibreOffice/7.2.0.4$Windows_X86_64 LibreOffice_project/9a9c6381e3f7a62afc1329bd359cc48accb6435b</Application>
  <AppVersion>15.0000</AppVersion>
  <Words>0</Words>
  <Paragraphs>0</Paragraphs>
  <Company>Planeta Sistemas y OPeraciones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2021-03-22T10:48:02Z</dcterms:created>
  <dc:creator>Gina Gómez Herrero</dc:creator>
  <dc:description/>
  <dc:language>es-CO</dc:language>
  <cp:lastModifiedBy/>
  <dcterms:modified xsi:type="dcterms:W3CDTF">2022-09-12T01:16:35Z</dcterms:modified>
  <cp:revision>15</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7</vt:i4>
  </property>
</Properties>
</file>